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75" r:id="rId2"/>
    <p:sldId id="279" r:id="rId3"/>
    <p:sldId id="276" r:id="rId4"/>
    <p:sldId id="258" r:id="rId5"/>
    <p:sldId id="259" r:id="rId6"/>
    <p:sldId id="265" r:id="rId7"/>
    <p:sldId id="277" r:id="rId8"/>
    <p:sldId id="266" r:id="rId9"/>
    <p:sldId id="261" r:id="rId10"/>
    <p:sldId id="268" r:id="rId11"/>
    <p:sldId id="287" r:id="rId12"/>
    <p:sldId id="281" r:id="rId13"/>
    <p:sldId id="286" r:id="rId14"/>
    <p:sldId id="288" r:id="rId15"/>
    <p:sldId id="289" r:id="rId16"/>
    <p:sldId id="290" r:id="rId17"/>
    <p:sldId id="280" r:id="rId18"/>
    <p:sldId id="274" r:id="rId19"/>
  </p:sldIdLst>
  <p:sldSz cx="12192000" cy="6858000"/>
  <p:notesSz cx="6881813" cy="9296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259" autoAdjust="0"/>
  </p:normalViewPr>
  <p:slideViewPr>
    <p:cSldViewPr>
      <p:cViewPr varScale="1">
        <p:scale>
          <a:sx n="59" d="100"/>
          <a:sy n="59" d="100"/>
        </p:scale>
        <p:origin x="174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E2F3EA36-9AFF-46F1-8BAB-FE63282ACDE0}" type="datetimeFigureOut">
              <a:rPr lang="en-US" smtClean="0"/>
              <a:t>9/5/2023</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745C8182-71C1-4464-A066-D65B8CB4574B}" type="slidenum">
              <a:rPr lang="en-US" smtClean="0"/>
              <a:t>‹#›</a:t>
            </a:fld>
            <a:endParaRPr lang="en-US"/>
          </a:p>
        </p:txBody>
      </p:sp>
    </p:spTree>
    <p:extLst>
      <p:ext uri="{BB962C8B-B14F-4D97-AF65-F5344CB8AC3E}">
        <p14:creationId xmlns:p14="http://schemas.microsoft.com/office/powerpoint/2010/main" val="1284914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statics and discuss possible incidents that have been seen/reported in your organization. </a:t>
            </a:r>
          </a:p>
          <a:p>
            <a:endParaRPr lang="en-US" dirty="0"/>
          </a:p>
          <a:p>
            <a:r>
              <a:rPr lang="en-US" dirty="0"/>
              <a:t>A few other statistics that are not included on slide:</a:t>
            </a:r>
          </a:p>
          <a:p>
            <a:pPr marL="171450" indent="-171450">
              <a:buFontTx/>
              <a:buChar char="-"/>
            </a:pPr>
            <a:r>
              <a:rPr lang="en-US" dirty="0"/>
              <a:t>Almost all complaints filed regarding volleyball events were regarding student section behavior. </a:t>
            </a:r>
          </a:p>
          <a:p>
            <a:pPr marL="171450" indent="-171450">
              <a:buFontTx/>
              <a:buChar char="-"/>
            </a:pPr>
            <a:r>
              <a:rPr lang="en-US" dirty="0"/>
              <a:t>Discriminatory acts that were interrupted in the moment (by a coach, another athlete, an administrator, an official, or somebody else) may still be reported via the complaint form, but the follow through is typically easier as action has already taken place and typically follow up actions are already discussed between the schools involved. </a:t>
            </a:r>
          </a:p>
          <a:p>
            <a:pPr marL="171450" indent="-171450">
              <a:buFontTx/>
              <a:buChar char="-"/>
            </a:pPr>
            <a:r>
              <a:rPr lang="en-US" dirty="0"/>
              <a:t>In 2022-23, submitted complaints regarding on court or on field discriminatory acts decreased from previous years’ reports. This may be due to officials taking more action due to the training received as well as officials being asked to report the behaviors to administrators and coaches at the time of the reported or witnessed incident. </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45C8182-71C1-4464-A066-D65B8CB4574B}" type="slidenum">
              <a:rPr lang="en-US" smtClean="0"/>
              <a:t>2</a:t>
            </a:fld>
            <a:endParaRPr lang="en-US"/>
          </a:p>
        </p:txBody>
      </p:sp>
    </p:spTree>
    <p:extLst>
      <p:ext uri="{BB962C8B-B14F-4D97-AF65-F5344CB8AC3E}">
        <p14:creationId xmlns:p14="http://schemas.microsoft.com/office/powerpoint/2010/main" val="1091618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414A55"/>
                </a:solidFill>
                <a:effectLst/>
                <a:latin typeface="Calibri" panose="020F0502020204030204" pitchFamily="34" charset="0"/>
              </a:rPr>
              <a:t>Discussion Points:</a:t>
            </a:r>
          </a:p>
          <a:p>
            <a:pPr rtl="0">
              <a:spcBef>
                <a:spcPts val="0"/>
              </a:spcBef>
              <a:spcAft>
                <a:spcPts val="0"/>
              </a:spcAft>
            </a:pPr>
            <a:endParaRPr lang="en-US" sz="1800" b="0" i="0" u="none" strike="noStrike" dirty="0">
              <a:solidFill>
                <a:srgbClr val="414A55"/>
              </a:solidFill>
              <a:effectLst/>
              <a:latin typeface="Calibri" panose="020F0502020204030204" pitchFamily="34" charset="0"/>
            </a:endParaRPr>
          </a:p>
          <a:p>
            <a:pPr rtl="0">
              <a:spcBef>
                <a:spcPts val="0"/>
              </a:spcBef>
              <a:spcAft>
                <a:spcPts val="0"/>
              </a:spcAft>
            </a:pPr>
            <a:r>
              <a:rPr lang="en-US" sz="1800" b="0" i="0" u="none" strike="noStrike" dirty="0">
                <a:solidFill>
                  <a:srgbClr val="414A55"/>
                </a:solidFill>
                <a:effectLst/>
                <a:latin typeface="Calibri" panose="020F0502020204030204" pitchFamily="34" charset="0"/>
              </a:rPr>
              <a:t>What preparation has your school/district done to prepare to respond in an occurrence like this?</a:t>
            </a:r>
            <a:endParaRPr lang="en-US" b="0" dirty="0">
              <a:effectLst/>
            </a:endParaRPr>
          </a:p>
          <a:p>
            <a:pPr lvl="1" rtl="0" fontAlgn="base">
              <a:spcBef>
                <a:spcPts val="0"/>
              </a:spcBef>
              <a:spcAft>
                <a:spcPts val="0"/>
              </a:spcAft>
              <a:buFont typeface="Arial" panose="020B0604020202020204" pitchFamily="34" charset="0"/>
              <a:buChar char="•"/>
            </a:pPr>
            <a:r>
              <a:rPr lang="en-US" sz="1800" b="0" i="0" u="none" strike="noStrike" dirty="0">
                <a:solidFill>
                  <a:srgbClr val="414A55"/>
                </a:solidFill>
                <a:effectLst/>
                <a:latin typeface="Calibri" panose="020F0502020204030204" pitchFamily="34" charset="0"/>
              </a:rPr>
              <a:t>Equity lessons for all students - needs more training for facilitators</a:t>
            </a:r>
          </a:p>
          <a:p>
            <a:pPr lvl="1" rtl="0" fontAlgn="base">
              <a:spcBef>
                <a:spcPts val="0"/>
              </a:spcBef>
              <a:spcAft>
                <a:spcPts val="0"/>
              </a:spcAft>
              <a:buFont typeface="Arial" panose="020B0604020202020204" pitchFamily="34" charset="0"/>
              <a:buChar char="•"/>
            </a:pPr>
            <a:r>
              <a:rPr lang="en-US" sz="1800" b="0" i="0" u="none" strike="noStrike" dirty="0">
                <a:solidFill>
                  <a:srgbClr val="414A55"/>
                </a:solidFill>
                <a:effectLst/>
                <a:latin typeface="Calibri" panose="020F0502020204030204" pitchFamily="34" charset="0"/>
              </a:rPr>
              <a:t>Training for coaches</a:t>
            </a:r>
          </a:p>
          <a:p>
            <a:pPr lvl="1" rtl="0" fontAlgn="base">
              <a:spcBef>
                <a:spcPts val="0"/>
              </a:spcBef>
              <a:spcAft>
                <a:spcPts val="0"/>
              </a:spcAft>
              <a:buFont typeface="Arial" panose="020B0604020202020204" pitchFamily="34" charset="0"/>
              <a:buChar char="•"/>
            </a:pPr>
            <a:r>
              <a:rPr lang="en-US" sz="1800" b="0" i="0" u="none" strike="noStrike" dirty="0">
                <a:solidFill>
                  <a:srgbClr val="414A55"/>
                </a:solidFill>
                <a:effectLst/>
                <a:latin typeface="Calibri" panose="020F0502020204030204" pitchFamily="34" charset="0"/>
              </a:rPr>
              <a:t>Every Student Belongs - policy review</a:t>
            </a:r>
          </a:p>
          <a:p>
            <a:pPr lvl="1" rtl="0" fontAlgn="base">
              <a:spcBef>
                <a:spcPts val="0"/>
              </a:spcBef>
              <a:spcAft>
                <a:spcPts val="0"/>
              </a:spcAft>
              <a:buFont typeface="Arial" panose="020B0604020202020204" pitchFamily="34" charset="0"/>
              <a:buChar char="•"/>
            </a:pPr>
            <a:r>
              <a:rPr lang="en-US" sz="1800" b="0" i="0" u="none" strike="noStrike" dirty="0">
                <a:solidFill>
                  <a:srgbClr val="414A55"/>
                </a:solidFill>
                <a:effectLst/>
                <a:latin typeface="Calibri" panose="020F0502020204030204" pitchFamily="34" charset="0"/>
              </a:rPr>
              <a:t>Implicit bias training with coaches - STAR</a:t>
            </a:r>
          </a:p>
          <a:p>
            <a:pPr rtl="0">
              <a:spcBef>
                <a:spcPts val="0"/>
              </a:spcBef>
              <a:spcAft>
                <a:spcPts val="0"/>
              </a:spcAft>
            </a:pPr>
            <a:br>
              <a:rPr lang="en-US" b="0" dirty="0">
                <a:effectLst/>
              </a:rPr>
            </a:br>
            <a:r>
              <a:rPr lang="en-US" sz="1800" b="0" i="0" u="none" strike="noStrike" dirty="0">
                <a:solidFill>
                  <a:srgbClr val="414A55"/>
                </a:solidFill>
                <a:effectLst/>
                <a:latin typeface="Calibri" panose="020F0502020204030204" pitchFamily="34" charset="0"/>
              </a:rPr>
              <a:t>How would your school/organizations respond in the moment?</a:t>
            </a:r>
            <a:endParaRPr lang="en-US" b="0" dirty="0">
              <a:effectLst/>
            </a:endParaRPr>
          </a:p>
          <a:p>
            <a:pPr lvl="1" rtl="0" fontAlgn="base">
              <a:spcBef>
                <a:spcPts val="0"/>
              </a:spcBef>
              <a:spcAft>
                <a:spcPts val="0"/>
              </a:spcAft>
              <a:buFont typeface="Arial" panose="020B0604020202020204" pitchFamily="34" charset="0"/>
              <a:buChar char="•"/>
            </a:pPr>
            <a:r>
              <a:rPr lang="en-US" sz="1800" b="0" i="0" u="none" strike="noStrike" dirty="0">
                <a:solidFill>
                  <a:srgbClr val="414A55"/>
                </a:solidFill>
                <a:effectLst/>
                <a:latin typeface="Calibri" panose="020F0502020204030204" pitchFamily="34" charset="0"/>
              </a:rPr>
              <a:t>Non-discrimination policy review</a:t>
            </a:r>
          </a:p>
          <a:p>
            <a:pPr lvl="1" rtl="0" fontAlgn="base">
              <a:spcBef>
                <a:spcPts val="0"/>
              </a:spcBef>
              <a:spcAft>
                <a:spcPts val="0"/>
              </a:spcAft>
              <a:buFont typeface="Arial" panose="020B0604020202020204" pitchFamily="34" charset="0"/>
              <a:buChar char="•"/>
            </a:pPr>
            <a:r>
              <a:rPr lang="en-US" sz="1800" b="0" i="0" u="none" strike="noStrike" dirty="0">
                <a:solidFill>
                  <a:srgbClr val="414A55"/>
                </a:solidFill>
                <a:effectLst/>
                <a:latin typeface="Calibri" panose="020F0502020204030204" pitchFamily="34" charset="0"/>
              </a:rPr>
              <a:t>Interrupt, address students, follow-up with sanction</a:t>
            </a:r>
          </a:p>
          <a:p>
            <a:pPr lvl="1" rtl="0" fontAlgn="base">
              <a:spcBef>
                <a:spcPts val="0"/>
              </a:spcBef>
              <a:spcAft>
                <a:spcPts val="0"/>
              </a:spcAft>
              <a:buFont typeface="Arial" panose="020B0604020202020204" pitchFamily="34" charset="0"/>
              <a:buChar char="•"/>
            </a:pPr>
            <a:r>
              <a:rPr lang="en-US" sz="1800" b="0" i="0" u="none" strike="noStrike" dirty="0">
                <a:solidFill>
                  <a:srgbClr val="414A55"/>
                </a:solidFill>
                <a:effectLst/>
                <a:latin typeface="Calibri" panose="020F0502020204030204" pitchFamily="34" charset="0"/>
              </a:rPr>
              <a:t>Look to repair/restore</a:t>
            </a:r>
          </a:p>
          <a:p>
            <a:pPr rtl="0">
              <a:spcBef>
                <a:spcPts val="0"/>
              </a:spcBef>
              <a:spcAft>
                <a:spcPts val="0"/>
              </a:spcAft>
            </a:pPr>
            <a:br>
              <a:rPr lang="en-US" b="0" dirty="0">
                <a:effectLst/>
              </a:rPr>
            </a:br>
            <a:r>
              <a:rPr lang="en-US" sz="1800" b="0" i="0" u="none" strike="noStrike" dirty="0">
                <a:solidFill>
                  <a:srgbClr val="414A55"/>
                </a:solidFill>
                <a:effectLst/>
                <a:latin typeface="Calibri" panose="020F0502020204030204" pitchFamily="34" charset="0"/>
              </a:rPr>
              <a:t>What would be your continued follow up with the opposing school(s)?</a:t>
            </a:r>
            <a:endParaRPr lang="en-US" b="0" dirty="0">
              <a:effectLst/>
            </a:endParaRPr>
          </a:p>
          <a:p>
            <a:pPr lvl="1" rtl="0" fontAlgn="base">
              <a:spcBef>
                <a:spcPts val="0"/>
              </a:spcBef>
              <a:spcAft>
                <a:spcPts val="0"/>
              </a:spcAft>
              <a:buFont typeface="Arial" panose="020B0604020202020204" pitchFamily="34" charset="0"/>
              <a:buChar char="•"/>
            </a:pPr>
            <a:r>
              <a:rPr lang="en-US" sz="1800" b="0" i="0" u="none" strike="noStrike" dirty="0">
                <a:solidFill>
                  <a:srgbClr val="414A55"/>
                </a:solidFill>
                <a:effectLst/>
                <a:latin typeface="Calibri" panose="020F0502020204030204" pitchFamily="34" charset="0"/>
              </a:rPr>
              <a:t>Work to regain trust with other school - shake hands, share meal, conversation with captains…</a:t>
            </a:r>
          </a:p>
          <a:p>
            <a:pPr lvl="1" rtl="0" fontAlgn="base">
              <a:spcBef>
                <a:spcPts val="0"/>
              </a:spcBef>
              <a:spcAft>
                <a:spcPts val="0"/>
              </a:spcAft>
              <a:buFont typeface="Arial" panose="020B0604020202020204" pitchFamily="34" charset="0"/>
              <a:buChar char="•"/>
            </a:pPr>
            <a:r>
              <a:rPr lang="en-US" sz="1800" b="0" i="0" u="none" strike="noStrike" dirty="0">
                <a:solidFill>
                  <a:srgbClr val="414A55"/>
                </a:solidFill>
                <a:effectLst/>
                <a:latin typeface="Calibri" panose="020F0502020204030204" pitchFamily="34" charset="0"/>
              </a:rPr>
              <a:t>Work hand in hand with the other school, OSAA, interested parties </a:t>
            </a:r>
          </a:p>
          <a:p>
            <a:pPr lvl="1" rtl="0" fontAlgn="base">
              <a:spcBef>
                <a:spcPts val="0"/>
              </a:spcBef>
              <a:spcAft>
                <a:spcPts val="0"/>
              </a:spcAft>
              <a:buFont typeface="Arial" panose="020B0604020202020204" pitchFamily="34" charset="0"/>
              <a:buChar char="•"/>
            </a:pPr>
            <a:r>
              <a:rPr lang="en-US" sz="1800" b="0" i="0" u="none" strike="noStrike" dirty="0">
                <a:solidFill>
                  <a:srgbClr val="414A55"/>
                </a:solidFill>
                <a:effectLst/>
                <a:latin typeface="Calibri" panose="020F0502020204030204" pitchFamily="34" charset="0"/>
              </a:rPr>
              <a:t>Prevention - intervention - postvention </a:t>
            </a:r>
          </a:p>
          <a:p>
            <a:pPr lvl="1" rtl="0" fontAlgn="base">
              <a:spcBef>
                <a:spcPts val="0"/>
              </a:spcBef>
              <a:spcAft>
                <a:spcPts val="0"/>
              </a:spcAft>
              <a:buFont typeface="Arial" panose="020B0604020202020204" pitchFamily="34" charset="0"/>
              <a:buChar char="•"/>
            </a:pPr>
            <a:r>
              <a:rPr lang="en-US" sz="1800" b="0" i="0" u="none" strike="noStrike" dirty="0">
                <a:solidFill>
                  <a:srgbClr val="414A55"/>
                </a:solidFill>
                <a:effectLst/>
                <a:latin typeface="Calibri" panose="020F0502020204030204" pitchFamily="34" charset="0"/>
              </a:rPr>
              <a:t>Due process is important</a:t>
            </a:r>
          </a:p>
          <a:p>
            <a:pPr lvl="1" rtl="0" fontAlgn="base">
              <a:spcBef>
                <a:spcPts val="0"/>
              </a:spcBef>
              <a:spcAft>
                <a:spcPts val="0"/>
              </a:spcAft>
              <a:buFont typeface="Arial" panose="020B0604020202020204" pitchFamily="34" charset="0"/>
              <a:buChar char="•"/>
            </a:pPr>
            <a:r>
              <a:rPr lang="en-US" sz="1800" b="0" i="0" u="none" strike="noStrike" dirty="0">
                <a:solidFill>
                  <a:srgbClr val="414A55"/>
                </a:solidFill>
                <a:effectLst/>
                <a:latin typeface="Calibri" panose="020F0502020204030204" pitchFamily="34" charset="0"/>
              </a:rPr>
              <a:t>Communicating with parents, communities, press, students, schools</a:t>
            </a:r>
          </a:p>
          <a:p>
            <a:pPr lvl="1" rtl="0" fontAlgn="base">
              <a:spcBef>
                <a:spcPts val="0"/>
              </a:spcBef>
              <a:spcAft>
                <a:spcPts val="0"/>
              </a:spcAft>
              <a:buFont typeface="Arial" panose="020B0604020202020204" pitchFamily="34" charset="0"/>
              <a:buChar char="•"/>
            </a:pPr>
            <a:r>
              <a:rPr lang="en-US" sz="1800" b="0" i="0" u="none" strike="noStrike" dirty="0">
                <a:solidFill>
                  <a:srgbClr val="414A55"/>
                </a:solidFill>
                <a:effectLst/>
                <a:latin typeface="Calibri" panose="020F0502020204030204" pitchFamily="34" charset="0"/>
              </a:rPr>
              <a:t>Education to restore, improve relationships </a:t>
            </a:r>
          </a:p>
          <a:p>
            <a:endParaRPr lang="en-US" dirty="0"/>
          </a:p>
        </p:txBody>
      </p:sp>
      <p:sp>
        <p:nvSpPr>
          <p:cNvPr id="4" name="Slide Number Placeholder 3"/>
          <p:cNvSpPr>
            <a:spLocks noGrp="1"/>
          </p:cNvSpPr>
          <p:nvPr>
            <p:ph type="sldNum" sz="quarter" idx="5"/>
          </p:nvPr>
        </p:nvSpPr>
        <p:spPr/>
        <p:txBody>
          <a:bodyPr/>
          <a:lstStyle/>
          <a:p>
            <a:fld id="{745C8182-71C1-4464-A066-D65B8CB4574B}" type="slidenum">
              <a:rPr lang="en-US" smtClean="0"/>
              <a:t>15</a:t>
            </a:fld>
            <a:endParaRPr lang="en-US"/>
          </a:p>
        </p:txBody>
      </p:sp>
    </p:spTree>
    <p:extLst>
      <p:ext uri="{BB962C8B-B14F-4D97-AF65-F5344CB8AC3E}">
        <p14:creationId xmlns:p14="http://schemas.microsoft.com/office/powerpoint/2010/main" val="2485522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414A55"/>
                </a:solidFill>
                <a:effectLst/>
                <a:latin typeface="Calibri" panose="020F0502020204030204" pitchFamily="34" charset="0"/>
              </a:rPr>
              <a:t>Discussion Points:</a:t>
            </a:r>
          </a:p>
          <a:p>
            <a:pPr rtl="0">
              <a:spcBef>
                <a:spcPts val="0"/>
              </a:spcBef>
              <a:spcAft>
                <a:spcPts val="0"/>
              </a:spcAft>
            </a:pPr>
            <a:endParaRPr lang="en-US" sz="1800" b="0" i="0" u="none" strike="noStrike" dirty="0">
              <a:solidFill>
                <a:srgbClr val="414A55"/>
              </a:solidFill>
              <a:effectLst/>
              <a:latin typeface="Calibri" panose="020F0502020204030204" pitchFamily="34" charset="0"/>
            </a:endParaRPr>
          </a:p>
          <a:p>
            <a:pPr rtl="0">
              <a:spcBef>
                <a:spcPts val="0"/>
              </a:spcBef>
              <a:spcAft>
                <a:spcPts val="0"/>
              </a:spcAft>
            </a:pPr>
            <a:r>
              <a:rPr lang="en-US" sz="1800" b="0" i="0" u="none" strike="noStrike" dirty="0">
                <a:solidFill>
                  <a:srgbClr val="414A55"/>
                </a:solidFill>
                <a:effectLst/>
                <a:latin typeface="Calibri" panose="020F0502020204030204" pitchFamily="34" charset="0"/>
              </a:rPr>
              <a:t>What preparation has your school/district done to prepare to respond in an occurrence like this?</a:t>
            </a:r>
            <a:endParaRPr lang="en-US" b="0" dirty="0">
              <a:effectLst/>
            </a:endParaRPr>
          </a:p>
          <a:p>
            <a:pPr lvl="1" rtl="0" fontAlgn="base">
              <a:spcBef>
                <a:spcPts val="0"/>
              </a:spcBef>
              <a:spcAft>
                <a:spcPts val="0"/>
              </a:spcAft>
              <a:buFont typeface="Arial" panose="020B0604020202020204" pitchFamily="34" charset="0"/>
              <a:buChar char="•"/>
            </a:pPr>
            <a:r>
              <a:rPr lang="en-US" sz="1800" b="0" i="0" u="none" strike="noStrike" dirty="0">
                <a:solidFill>
                  <a:srgbClr val="414A55"/>
                </a:solidFill>
                <a:effectLst/>
                <a:latin typeface="Calibri" panose="020F0502020204030204" pitchFamily="34" charset="0"/>
              </a:rPr>
              <a:t>Equity lessons for all students - needs more training for facilitators</a:t>
            </a:r>
          </a:p>
          <a:p>
            <a:pPr lvl="1" rtl="0" fontAlgn="base">
              <a:spcBef>
                <a:spcPts val="0"/>
              </a:spcBef>
              <a:spcAft>
                <a:spcPts val="0"/>
              </a:spcAft>
              <a:buFont typeface="Arial" panose="020B0604020202020204" pitchFamily="34" charset="0"/>
              <a:buChar char="•"/>
            </a:pPr>
            <a:r>
              <a:rPr lang="en-US" sz="1800" b="0" i="0" u="none" strike="noStrike" dirty="0">
                <a:solidFill>
                  <a:srgbClr val="414A55"/>
                </a:solidFill>
                <a:effectLst/>
                <a:latin typeface="Calibri" panose="020F0502020204030204" pitchFamily="34" charset="0"/>
              </a:rPr>
              <a:t>Training for coaches</a:t>
            </a:r>
          </a:p>
          <a:p>
            <a:pPr lvl="1" rtl="0" fontAlgn="base">
              <a:spcBef>
                <a:spcPts val="0"/>
              </a:spcBef>
              <a:spcAft>
                <a:spcPts val="0"/>
              </a:spcAft>
              <a:buFont typeface="Arial" panose="020B0604020202020204" pitchFamily="34" charset="0"/>
              <a:buChar char="•"/>
            </a:pPr>
            <a:r>
              <a:rPr lang="en-US" sz="1800" b="0" i="0" u="none" strike="noStrike" dirty="0">
                <a:solidFill>
                  <a:srgbClr val="414A55"/>
                </a:solidFill>
                <a:effectLst/>
                <a:latin typeface="Calibri" panose="020F0502020204030204" pitchFamily="34" charset="0"/>
              </a:rPr>
              <a:t>Every Student Belongs - policy review</a:t>
            </a:r>
          </a:p>
          <a:p>
            <a:pPr lvl="1" rtl="0" fontAlgn="base">
              <a:spcBef>
                <a:spcPts val="0"/>
              </a:spcBef>
              <a:spcAft>
                <a:spcPts val="0"/>
              </a:spcAft>
              <a:buFont typeface="Arial" panose="020B0604020202020204" pitchFamily="34" charset="0"/>
              <a:buChar char="•"/>
            </a:pPr>
            <a:r>
              <a:rPr lang="en-US" sz="1800" b="0" i="0" u="none" strike="noStrike" dirty="0">
                <a:solidFill>
                  <a:srgbClr val="414A55"/>
                </a:solidFill>
                <a:effectLst/>
                <a:latin typeface="Calibri" panose="020F0502020204030204" pitchFamily="34" charset="0"/>
              </a:rPr>
              <a:t>Implicit bias training with coaches - STAR</a:t>
            </a:r>
          </a:p>
          <a:p>
            <a:pPr rtl="0">
              <a:spcBef>
                <a:spcPts val="0"/>
              </a:spcBef>
              <a:spcAft>
                <a:spcPts val="0"/>
              </a:spcAft>
            </a:pPr>
            <a:br>
              <a:rPr lang="en-US" b="0" dirty="0">
                <a:effectLst/>
              </a:rPr>
            </a:br>
            <a:r>
              <a:rPr lang="en-US" sz="1800" b="0" i="0" u="none" strike="noStrike" dirty="0">
                <a:solidFill>
                  <a:srgbClr val="414A55"/>
                </a:solidFill>
                <a:effectLst/>
                <a:latin typeface="Calibri" panose="020F0502020204030204" pitchFamily="34" charset="0"/>
              </a:rPr>
              <a:t>How would your school/organizations respond in the moment?</a:t>
            </a:r>
            <a:endParaRPr lang="en-US" b="0" dirty="0">
              <a:effectLst/>
            </a:endParaRPr>
          </a:p>
          <a:p>
            <a:pPr lvl="1" rtl="0" fontAlgn="base">
              <a:spcBef>
                <a:spcPts val="0"/>
              </a:spcBef>
              <a:spcAft>
                <a:spcPts val="0"/>
              </a:spcAft>
              <a:buFont typeface="Arial" panose="020B0604020202020204" pitchFamily="34" charset="0"/>
              <a:buChar char="•"/>
            </a:pPr>
            <a:r>
              <a:rPr lang="en-US" sz="1800" b="0" i="0" u="none" strike="noStrike" dirty="0">
                <a:solidFill>
                  <a:srgbClr val="414A55"/>
                </a:solidFill>
                <a:effectLst/>
                <a:latin typeface="Calibri" panose="020F0502020204030204" pitchFamily="34" charset="0"/>
              </a:rPr>
              <a:t>Non-discrimination policy review</a:t>
            </a:r>
          </a:p>
          <a:p>
            <a:pPr lvl="1" rtl="0" fontAlgn="base">
              <a:spcBef>
                <a:spcPts val="0"/>
              </a:spcBef>
              <a:spcAft>
                <a:spcPts val="0"/>
              </a:spcAft>
              <a:buFont typeface="Arial" panose="020B0604020202020204" pitchFamily="34" charset="0"/>
              <a:buChar char="•"/>
            </a:pPr>
            <a:r>
              <a:rPr lang="en-US" sz="1800" b="0" i="0" u="none" strike="noStrike" dirty="0">
                <a:solidFill>
                  <a:srgbClr val="414A55"/>
                </a:solidFill>
                <a:effectLst/>
                <a:latin typeface="Calibri" panose="020F0502020204030204" pitchFamily="34" charset="0"/>
              </a:rPr>
              <a:t>Interrupt, address students, follow-up with sanction</a:t>
            </a:r>
          </a:p>
          <a:p>
            <a:pPr lvl="1" rtl="0" fontAlgn="base">
              <a:spcBef>
                <a:spcPts val="0"/>
              </a:spcBef>
              <a:spcAft>
                <a:spcPts val="0"/>
              </a:spcAft>
              <a:buFont typeface="Arial" panose="020B0604020202020204" pitchFamily="34" charset="0"/>
              <a:buChar char="•"/>
            </a:pPr>
            <a:r>
              <a:rPr lang="en-US" sz="1800" b="0" i="0" u="none" strike="noStrike" dirty="0">
                <a:solidFill>
                  <a:srgbClr val="414A55"/>
                </a:solidFill>
                <a:effectLst/>
                <a:latin typeface="Calibri" panose="020F0502020204030204" pitchFamily="34" charset="0"/>
              </a:rPr>
              <a:t>Look to repair/restore</a:t>
            </a:r>
          </a:p>
          <a:p>
            <a:pPr rtl="0">
              <a:spcBef>
                <a:spcPts val="0"/>
              </a:spcBef>
              <a:spcAft>
                <a:spcPts val="0"/>
              </a:spcAft>
            </a:pPr>
            <a:br>
              <a:rPr lang="en-US" b="0" dirty="0">
                <a:effectLst/>
              </a:rPr>
            </a:br>
            <a:r>
              <a:rPr lang="en-US" sz="1800" b="0" i="0" u="none" strike="noStrike" dirty="0">
                <a:solidFill>
                  <a:srgbClr val="414A55"/>
                </a:solidFill>
                <a:effectLst/>
                <a:latin typeface="Calibri" panose="020F0502020204030204" pitchFamily="34" charset="0"/>
              </a:rPr>
              <a:t>What would be your continued follow up with the opposing school(s)?</a:t>
            </a:r>
            <a:endParaRPr lang="en-US" b="0" dirty="0">
              <a:effectLst/>
            </a:endParaRPr>
          </a:p>
          <a:p>
            <a:pPr lvl="1" rtl="0" fontAlgn="base">
              <a:spcBef>
                <a:spcPts val="0"/>
              </a:spcBef>
              <a:spcAft>
                <a:spcPts val="0"/>
              </a:spcAft>
              <a:buFont typeface="Arial" panose="020B0604020202020204" pitchFamily="34" charset="0"/>
              <a:buChar char="•"/>
            </a:pPr>
            <a:r>
              <a:rPr lang="en-US" sz="1800" b="0" i="0" u="none" strike="noStrike" dirty="0">
                <a:solidFill>
                  <a:srgbClr val="414A55"/>
                </a:solidFill>
                <a:effectLst/>
                <a:latin typeface="Calibri" panose="020F0502020204030204" pitchFamily="34" charset="0"/>
              </a:rPr>
              <a:t>Work to regain trust with other school - shake hands, share meal, conversation with captains…</a:t>
            </a:r>
          </a:p>
          <a:p>
            <a:pPr lvl="1" rtl="0" fontAlgn="base">
              <a:spcBef>
                <a:spcPts val="0"/>
              </a:spcBef>
              <a:spcAft>
                <a:spcPts val="0"/>
              </a:spcAft>
              <a:buFont typeface="Arial" panose="020B0604020202020204" pitchFamily="34" charset="0"/>
              <a:buChar char="•"/>
            </a:pPr>
            <a:r>
              <a:rPr lang="en-US" sz="1800" b="0" i="0" u="none" strike="noStrike" dirty="0">
                <a:solidFill>
                  <a:srgbClr val="414A55"/>
                </a:solidFill>
                <a:effectLst/>
                <a:latin typeface="Calibri" panose="020F0502020204030204" pitchFamily="34" charset="0"/>
              </a:rPr>
              <a:t>Work hand in hand with the other school, OSAA, interested parties </a:t>
            </a:r>
          </a:p>
          <a:p>
            <a:pPr lvl="1" rtl="0" fontAlgn="base">
              <a:spcBef>
                <a:spcPts val="0"/>
              </a:spcBef>
              <a:spcAft>
                <a:spcPts val="0"/>
              </a:spcAft>
              <a:buFont typeface="Arial" panose="020B0604020202020204" pitchFamily="34" charset="0"/>
              <a:buChar char="•"/>
            </a:pPr>
            <a:r>
              <a:rPr lang="en-US" sz="1800" b="0" i="0" u="none" strike="noStrike" dirty="0">
                <a:solidFill>
                  <a:srgbClr val="414A55"/>
                </a:solidFill>
                <a:effectLst/>
                <a:latin typeface="Calibri" panose="020F0502020204030204" pitchFamily="34" charset="0"/>
              </a:rPr>
              <a:t>Prevention - intervention - postvention </a:t>
            </a:r>
          </a:p>
          <a:p>
            <a:pPr lvl="1" rtl="0" fontAlgn="base">
              <a:spcBef>
                <a:spcPts val="0"/>
              </a:spcBef>
              <a:spcAft>
                <a:spcPts val="0"/>
              </a:spcAft>
              <a:buFont typeface="Arial" panose="020B0604020202020204" pitchFamily="34" charset="0"/>
              <a:buChar char="•"/>
            </a:pPr>
            <a:r>
              <a:rPr lang="en-US" sz="1800" b="0" i="0" u="none" strike="noStrike" dirty="0">
                <a:solidFill>
                  <a:srgbClr val="414A55"/>
                </a:solidFill>
                <a:effectLst/>
                <a:latin typeface="Calibri" panose="020F0502020204030204" pitchFamily="34" charset="0"/>
              </a:rPr>
              <a:t>Due process is important</a:t>
            </a:r>
          </a:p>
          <a:p>
            <a:pPr lvl="1" rtl="0" fontAlgn="base">
              <a:spcBef>
                <a:spcPts val="0"/>
              </a:spcBef>
              <a:spcAft>
                <a:spcPts val="0"/>
              </a:spcAft>
              <a:buFont typeface="Arial" panose="020B0604020202020204" pitchFamily="34" charset="0"/>
              <a:buChar char="•"/>
            </a:pPr>
            <a:r>
              <a:rPr lang="en-US" sz="1800" b="0" i="0" u="none" strike="noStrike" dirty="0">
                <a:solidFill>
                  <a:srgbClr val="414A55"/>
                </a:solidFill>
                <a:effectLst/>
                <a:latin typeface="Calibri" panose="020F0502020204030204" pitchFamily="34" charset="0"/>
              </a:rPr>
              <a:t>Communicating with parents, communities, press, students, schools</a:t>
            </a:r>
          </a:p>
          <a:p>
            <a:pPr lvl="1" rtl="0" fontAlgn="base">
              <a:spcBef>
                <a:spcPts val="0"/>
              </a:spcBef>
              <a:spcAft>
                <a:spcPts val="0"/>
              </a:spcAft>
              <a:buFont typeface="Arial" panose="020B0604020202020204" pitchFamily="34" charset="0"/>
              <a:buChar char="•"/>
            </a:pPr>
            <a:r>
              <a:rPr lang="en-US" sz="1800" b="0" i="0" u="none" strike="noStrike" dirty="0">
                <a:solidFill>
                  <a:srgbClr val="414A55"/>
                </a:solidFill>
                <a:effectLst/>
                <a:latin typeface="Calibri" panose="020F0502020204030204" pitchFamily="34" charset="0"/>
              </a:rPr>
              <a:t>Education to restore, improve relationships </a:t>
            </a:r>
          </a:p>
          <a:p>
            <a:endParaRPr lang="en-US" dirty="0"/>
          </a:p>
        </p:txBody>
      </p:sp>
      <p:sp>
        <p:nvSpPr>
          <p:cNvPr id="4" name="Slide Number Placeholder 3"/>
          <p:cNvSpPr>
            <a:spLocks noGrp="1"/>
          </p:cNvSpPr>
          <p:nvPr>
            <p:ph type="sldNum" sz="quarter" idx="5"/>
          </p:nvPr>
        </p:nvSpPr>
        <p:spPr/>
        <p:txBody>
          <a:bodyPr/>
          <a:lstStyle/>
          <a:p>
            <a:fld id="{745C8182-71C1-4464-A066-D65B8CB4574B}" type="slidenum">
              <a:rPr lang="en-US" smtClean="0"/>
              <a:t>16</a:t>
            </a:fld>
            <a:endParaRPr lang="en-US"/>
          </a:p>
        </p:txBody>
      </p:sp>
    </p:spTree>
    <p:extLst>
      <p:ext uri="{BB962C8B-B14F-4D97-AF65-F5344CB8AC3E}">
        <p14:creationId xmlns:p14="http://schemas.microsoft.com/office/powerpoint/2010/main" val="4150643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incidents that have occurred in the state of Oregon in recent years. </a:t>
            </a:r>
          </a:p>
          <a:p>
            <a:endParaRPr lang="en-US" dirty="0"/>
          </a:p>
          <a:p>
            <a:r>
              <a:rPr lang="en-US" dirty="0"/>
              <a:t>Links: https://katu.com/news/local/racial-slurs-at-high-school-basketball-game-prompts-change</a:t>
            </a:r>
          </a:p>
          <a:p>
            <a:endParaRPr lang="en-US" dirty="0"/>
          </a:p>
          <a:p>
            <a:r>
              <a:rPr lang="en-US" dirty="0"/>
              <a:t>https://www.oregonlive.com/opinion/2019/05/opinion-our-schools-ballfields-and-gyms-must-remain-free-of-hate-and-bigotry.html</a:t>
            </a:r>
          </a:p>
          <a:p>
            <a:endParaRPr lang="en-US" dirty="0"/>
          </a:p>
          <a:p>
            <a:r>
              <a:rPr lang="en-US" dirty="0"/>
              <a:t>https://theworldlink.com/sports/local/osaa-steps-up-rules-on-sportsmanship-at-contests/article_2d5d80b2-1b3c-5849-b68c-efbcec704c34.html</a:t>
            </a:r>
          </a:p>
          <a:p>
            <a:endParaRPr lang="en-US" dirty="0"/>
          </a:p>
          <a:p>
            <a:endParaRPr lang="en-US" dirty="0"/>
          </a:p>
        </p:txBody>
      </p:sp>
      <p:sp>
        <p:nvSpPr>
          <p:cNvPr id="4" name="Slide Number Placeholder 3"/>
          <p:cNvSpPr>
            <a:spLocks noGrp="1"/>
          </p:cNvSpPr>
          <p:nvPr>
            <p:ph type="sldNum" sz="quarter" idx="5"/>
          </p:nvPr>
        </p:nvSpPr>
        <p:spPr/>
        <p:txBody>
          <a:bodyPr/>
          <a:lstStyle/>
          <a:p>
            <a:fld id="{745C8182-71C1-4464-A066-D65B8CB4574B}" type="slidenum">
              <a:rPr lang="en-US" smtClean="0"/>
              <a:t>4</a:t>
            </a:fld>
            <a:endParaRPr lang="en-US"/>
          </a:p>
        </p:txBody>
      </p:sp>
    </p:spTree>
    <p:extLst>
      <p:ext uri="{BB962C8B-B14F-4D97-AF65-F5344CB8AC3E}">
        <p14:creationId xmlns:p14="http://schemas.microsoft.com/office/powerpoint/2010/main" val="2993011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of House Bill 3409 is to hold voluntary associations such as the OSAA to work towards eradicating discriminatory acts and negative interactions taking place at interscholastic events. </a:t>
            </a:r>
          </a:p>
        </p:txBody>
      </p:sp>
      <p:sp>
        <p:nvSpPr>
          <p:cNvPr id="4" name="Slide Number Placeholder 3"/>
          <p:cNvSpPr>
            <a:spLocks noGrp="1"/>
          </p:cNvSpPr>
          <p:nvPr>
            <p:ph type="sldNum" sz="quarter" idx="5"/>
          </p:nvPr>
        </p:nvSpPr>
        <p:spPr/>
        <p:txBody>
          <a:bodyPr/>
          <a:lstStyle/>
          <a:p>
            <a:fld id="{745C8182-71C1-4464-A066-D65B8CB4574B}" type="slidenum">
              <a:rPr lang="en-US" smtClean="0"/>
              <a:t>5</a:t>
            </a:fld>
            <a:endParaRPr lang="en-US"/>
          </a:p>
        </p:txBody>
      </p:sp>
    </p:spTree>
    <p:extLst>
      <p:ext uri="{BB962C8B-B14F-4D97-AF65-F5344CB8AC3E}">
        <p14:creationId xmlns:p14="http://schemas.microsoft.com/office/powerpoint/2010/main" val="2904451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OSAA Complaint Process Steps</a:t>
            </a:r>
          </a:p>
          <a:p>
            <a:endParaRPr lang="en-US" dirty="0"/>
          </a:p>
          <a:p>
            <a:r>
              <a:rPr lang="en-US" dirty="0"/>
              <a:t>Link: https://www.osaa.org/docs/complaint/OSAA%20Complaint%20Process%20Response%20Guide.pdf</a:t>
            </a:r>
          </a:p>
          <a:p>
            <a:endParaRPr lang="en-US" dirty="0"/>
          </a:p>
          <a:p>
            <a:endParaRPr lang="en-US" dirty="0"/>
          </a:p>
        </p:txBody>
      </p:sp>
      <p:sp>
        <p:nvSpPr>
          <p:cNvPr id="4" name="Slide Number Placeholder 3"/>
          <p:cNvSpPr>
            <a:spLocks noGrp="1"/>
          </p:cNvSpPr>
          <p:nvPr>
            <p:ph type="sldNum" sz="quarter" idx="5"/>
          </p:nvPr>
        </p:nvSpPr>
        <p:spPr/>
        <p:txBody>
          <a:bodyPr/>
          <a:lstStyle/>
          <a:p>
            <a:fld id="{745C8182-71C1-4464-A066-D65B8CB4574B}" type="slidenum">
              <a:rPr lang="en-US" smtClean="0"/>
              <a:t>7</a:t>
            </a:fld>
            <a:endParaRPr lang="en-US"/>
          </a:p>
        </p:txBody>
      </p:sp>
    </p:spTree>
    <p:extLst>
      <p:ext uri="{BB962C8B-B14F-4D97-AF65-F5344CB8AC3E}">
        <p14:creationId xmlns:p14="http://schemas.microsoft.com/office/powerpoint/2010/main" val="2764415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Link: https://www.osaa.org/training-courses/discriminatory-acts/index.html</a:t>
            </a:r>
          </a:p>
          <a:p>
            <a:endParaRPr lang="en-US" dirty="0"/>
          </a:p>
          <a:p>
            <a:endParaRPr lang="en-US" dirty="0"/>
          </a:p>
        </p:txBody>
      </p:sp>
      <p:sp>
        <p:nvSpPr>
          <p:cNvPr id="4" name="Slide Number Placeholder 3"/>
          <p:cNvSpPr>
            <a:spLocks noGrp="1"/>
          </p:cNvSpPr>
          <p:nvPr>
            <p:ph type="sldNum" sz="quarter" idx="5"/>
          </p:nvPr>
        </p:nvSpPr>
        <p:spPr/>
        <p:txBody>
          <a:bodyPr/>
          <a:lstStyle/>
          <a:p>
            <a:fld id="{745C8182-71C1-4464-A066-D65B8CB4574B}" type="slidenum">
              <a:rPr lang="en-US" smtClean="0"/>
              <a:t>8</a:t>
            </a:fld>
            <a:endParaRPr lang="en-US"/>
          </a:p>
        </p:txBody>
      </p:sp>
    </p:spTree>
    <p:extLst>
      <p:ext uri="{BB962C8B-B14F-4D97-AF65-F5344CB8AC3E}">
        <p14:creationId xmlns:p14="http://schemas.microsoft.com/office/powerpoint/2010/main" val="2207653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S.T.A.R. initiative is focused on helping schools create a safe, welcoming, and validating environment by specifically disrupting racism and combating discrimination so every student can thrive. Each Oregon school has the opportunity to opt in as an official S.T.A.R. school. The OSAA, affiliated organizations and its membership want the program to grow, evolve and develop over time, and the program will incentivize schools and communities to do more through a tiered structure that allows schools the flexibility to introduce S.T.A.R. into their communities and a framework where communities can set goals for the future.</a:t>
            </a:r>
          </a:p>
          <a:p>
            <a:endParaRPr lang="en-US" dirty="0"/>
          </a:p>
          <a:p>
            <a:r>
              <a:rPr lang="en-US" dirty="0"/>
              <a:t>Link to S.T.A.R. Resources and S.T.A.R. Video: https://www.osaa.org/equity/star-resources</a:t>
            </a:r>
          </a:p>
          <a:p>
            <a:endParaRPr lang="en-US" dirty="0"/>
          </a:p>
          <a:p>
            <a:endParaRPr lang="en-US" dirty="0"/>
          </a:p>
        </p:txBody>
      </p:sp>
      <p:sp>
        <p:nvSpPr>
          <p:cNvPr id="4" name="Slide Number Placeholder 3"/>
          <p:cNvSpPr>
            <a:spLocks noGrp="1"/>
          </p:cNvSpPr>
          <p:nvPr>
            <p:ph type="sldNum" sz="quarter" idx="5"/>
          </p:nvPr>
        </p:nvSpPr>
        <p:spPr/>
        <p:txBody>
          <a:bodyPr/>
          <a:lstStyle/>
          <a:p>
            <a:fld id="{745C8182-71C1-4464-A066-D65B8CB4574B}" type="slidenum">
              <a:rPr lang="en-US" smtClean="0"/>
              <a:t>9</a:t>
            </a:fld>
            <a:endParaRPr lang="en-US"/>
          </a:p>
        </p:txBody>
      </p:sp>
    </p:spTree>
    <p:extLst>
      <p:ext uri="{BB962C8B-B14F-4D97-AF65-F5344CB8AC3E}">
        <p14:creationId xmlns:p14="http://schemas.microsoft.com/office/powerpoint/2010/main" val="129517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the S.T.A.R. guidelines, schools are encouraged to post signage to help visiting participants and spectators know where facilities are and how to navigate an event; read a required S.T.A.R. public address at each OSAA-sanctioned event; and conduct a preseason meeting with student-athletes, coaches and parents to review the S.T.A.R. sportsmanship standards. </a:t>
            </a:r>
          </a:p>
        </p:txBody>
      </p:sp>
      <p:sp>
        <p:nvSpPr>
          <p:cNvPr id="4" name="Slide Number Placeholder 3"/>
          <p:cNvSpPr>
            <a:spLocks noGrp="1"/>
          </p:cNvSpPr>
          <p:nvPr>
            <p:ph type="sldNum" sz="quarter" idx="5"/>
          </p:nvPr>
        </p:nvSpPr>
        <p:spPr/>
        <p:txBody>
          <a:bodyPr/>
          <a:lstStyle/>
          <a:p>
            <a:fld id="{745C8182-71C1-4464-A066-D65B8CB4574B}" type="slidenum">
              <a:rPr lang="en-US" smtClean="0"/>
              <a:t>10</a:t>
            </a:fld>
            <a:endParaRPr lang="en-US"/>
          </a:p>
        </p:txBody>
      </p:sp>
    </p:spTree>
    <p:extLst>
      <p:ext uri="{BB962C8B-B14F-4D97-AF65-F5344CB8AC3E}">
        <p14:creationId xmlns:p14="http://schemas.microsoft.com/office/powerpoint/2010/main" val="3089209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expected steps if an incident occurs for each role. </a:t>
            </a:r>
          </a:p>
        </p:txBody>
      </p:sp>
      <p:sp>
        <p:nvSpPr>
          <p:cNvPr id="4" name="Slide Number Placeholder 3"/>
          <p:cNvSpPr>
            <a:spLocks noGrp="1"/>
          </p:cNvSpPr>
          <p:nvPr>
            <p:ph type="sldNum" sz="quarter" idx="5"/>
          </p:nvPr>
        </p:nvSpPr>
        <p:spPr/>
        <p:txBody>
          <a:bodyPr/>
          <a:lstStyle/>
          <a:p>
            <a:fld id="{745C8182-71C1-4464-A066-D65B8CB4574B}" type="slidenum">
              <a:rPr lang="en-US" smtClean="0"/>
              <a:t>11</a:t>
            </a:fld>
            <a:endParaRPr lang="en-US"/>
          </a:p>
        </p:txBody>
      </p:sp>
    </p:spTree>
    <p:extLst>
      <p:ext uri="{BB962C8B-B14F-4D97-AF65-F5344CB8AC3E}">
        <p14:creationId xmlns:p14="http://schemas.microsoft.com/office/powerpoint/2010/main" val="2199295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b="0" dirty="0">
                <a:effectLst/>
              </a:rPr>
              <a:t>Discussion Points: </a:t>
            </a:r>
            <a:br>
              <a:rPr lang="en-US" b="0" dirty="0">
                <a:effectLst/>
              </a:rPr>
            </a:br>
            <a:r>
              <a:rPr lang="en-US" sz="1800" b="0" i="0" u="none" strike="noStrike" dirty="0">
                <a:solidFill>
                  <a:srgbClr val="414A55"/>
                </a:solidFill>
                <a:effectLst/>
                <a:latin typeface="Calibri" panose="020F0502020204030204" pitchFamily="34" charset="0"/>
              </a:rPr>
              <a:t>How would your school/organization respond in the moment?</a:t>
            </a:r>
            <a:endParaRPr lang="en-US" b="0" dirty="0">
              <a:effectLst/>
            </a:endParaRPr>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414A55"/>
                </a:solidFill>
                <a:effectLst/>
                <a:latin typeface="Calibri" panose="020F0502020204030204" pitchFamily="34" charset="0"/>
              </a:rPr>
              <a:t>Interrupt, address students, follow-up with sanction</a:t>
            </a:r>
          </a:p>
          <a:p>
            <a:pPr lvl="1" rtl="0" fontAlgn="base">
              <a:spcBef>
                <a:spcPts val="0"/>
              </a:spcBef>
              <a:spcAft>
                <a:spcPts val="0"/>
              </a:spcAft>
              <a:buFont typeface="Arial" panose="020B0604020202020204" pitchFamily="34" charset="0"/>
              <a:buChar char="•"/>
            </a:pPr>
            <a:r>
              <a:rPr lang="en-US" sz="1800" b="0" i="0" u="none" strike="noStrike" dirty="0">
                <a:solidFill>
                  <a:srgbClr val="414A55"/>
                </a:solidFill>
                <a:effectLst/>
                <a:latin typeface="Calibri" panose="020F0502020204030204" pitchFamily="34" charset="0"/>
              </a:rPr>
              <a:t>Non-discrimination policy review</a:t>
            </a:r>
          </a:p>
          <a:p>
            <a:pPr lvl="1" rtl="0" fontAlgn="base">
              <a:spcBef>
                <a:spcPts val="0"/>
              </a:spcBef>
              <a:spcAft>
                <a:spcPts val="0"/>
              </a:spcAft>
              <a:buFont typeface="Arial" panose="020B0604020202020204" pitchFamily="34" charset="0"/>
              <a:buChar char="•"/>
            </a:pPr>
            <a:r>
              <a:rPr lang="en-US" sz="1800" b="0" i="0" u="none" strike="noStrike" dirty="0">
                <a:solidFill>
                  <a:srgbClr val="414A55"/>
                </a:solidFill>
                <a:effectLst/>
                <a:latin typeface="Calibri" panose="020F0502020204030204" pitchFamily="34" charset="0"/>
              </a:rPr>
              <a:t>Look to repair/restore</a:t>
            </a:r>
          </a:p>
          <a:p>
            <a:pPr rtl="0">
              <a:spcBef>
                <a:spcPts val="0"/>
              </a:spcBef>
              <a:spcAft>
                <a:spcPts val="0"/>
              </a:spcAft>
            </a:pPr>
            <a:br>
              <a:rPr lang="en-US" b="0" dirty="0">
                <a:effectLst/>
              </a:rPr>
            </a:br>
            <a:r>
              <a:rPr lang="en-US" sz="1800" b="0" i="0" u="none" strike="noStrike" dirty="0">
                <a:solidFill>
                  <a:srgbClr val="414A55"/>
                </a:solidFill>
                <a:effectLst/>
                <a:latin typeface="Calibri" panose="020F0502020204030204" pitchFamily="34" charset="0"/>
              </a:rPr>
              <a:t>What would be your continued follow up with the opposing school(s)?</a:t>
            </a:r>
            <a:endParaRPr lang="en-US" b="0" dirty="0">
              <a:effectLst/>
            </a:endParaRPr>
          </a:p>
          <a:p>
            <a:pPr lvl="1" rtl="0" fontAlgn="base">
              <a:spcBef>
                <a:spcPts val="0"/>
              </a:spcBef>
              <a:spcAft>
                <a:spcPts val="0"/>
              </a:spcAft>
              <a:buFont typeface="Arial" panose="020B0604020202020204" pitchFamily="34" charset="0"/>
              <a:buChar char="•"/>
            </a:pPr>
            <a:r>
              <a:rPr lang="en-US" sz="1800" b="0" i="0" u="none" strike="noStrike" dirty="0">
                <a:solidFill>
                  <a:srgbClr val="414A55"/>
                </a:solidFill>
                <a:effectLst/>
                <a:latin typeface="Calibri" panose="020F0502020204030204" pitchFamily="34" charset="0"/>
              </a:rPr>
              <a:t>Work to regain trust with other school - shake hands, share meal, conversation with captains…</a:t>
            </a:r>
          </a:p>
          <a:p>
            <a:pPr lvl="1" rtl="0" fontAlgn="base">
              <a:spcBef>
                <a:spcPts val="0"/>
              </a:spcBef>
              <a:spcAft>
                <a:spcPts val="0"/>
              </a:spcAft>
              <a:buFont typeface="Arial" panose="020B0604020202020204" pitchFamily="34" charset="0"/>
              <a:buChar char="•"/>
            </a:pPr>
            <a:r>
              <a:rPr lang="en-US" sz="1800" b="0" i="0" u="none" strike="noStrike" dirty="0">
                <a:solidFill>
                  <a:srgbClr val="414A55"/>
                </a:solidFill>
                <a:effectLst/>
                <a:latin typeface="Calibri" panose="020F0502020204030204" pitchFamily="34" charset="0"/>
              </a:rPr>
              <a:t>Work hand in hand with the other school, OSAA, interested parties </a:t>
            </a:r>
          </a:p>
          <a:p>
            <a:pPr lvl="1" rtl="0" fontAlgn="base">
              <a:spcBef>
                <a:spcPts val="0"/>
              </a:spcBef>
              <a:spcAft>
                <a:spcPts val="0"/>
              </a:spcAft>
              <a:buFont typeface="Arial" panose="020B0604020202020204" pitchFamily="34" charset="0"/>
              <a:buChar char="•"/>
            </a:pPr>
            <a:r>
              <a:rPr lang="en-US" sz="1800" b="0" i="0" u="none" strike="noStrike" dirty="0">
                <a:solidFill>
                  <a:srgbClr val="414A55"/>
                </a:solidFill>
                <a:effectLst/>
                <a:latin typeface="Calibri" panose="020F0502020204030204" pitchFamily="34" charset="0"/>
              </a:rPr>
              <a:t>Prevention - intervention - postvention </a:t>
            </a:r>
          </a:p>
          <a:p>
            <a:pPr lvl="1" rtl="0" fontAlgn="base">
              <a:spcBef>
                <a:spcPts val="0"/>
              </a:spcBef>
              <a:spcAft>
                <a:spcPts val="0"/>
              </a:spcAft>
              <a:buFont typeface="Arial" panose="020B0604020202020204" pitchFamily="34" charset="0"/>
              <a:buChar char="•"/>
            </a:pPr>
            <a:r>
              <a:rPr lang="en-US" sz="1800" b="0" i="0" u="none" strike="noStrike" dirty="0">
                <a:solidFill>
                  <a:srgbClr val="414A55"/>
                </a:solidFill>
                <a:effectLst/>
                <a:latin typeface="Calibri" panose="020F0502020204030204" pitchFamily="34" charset="0"/>
              </a:rPr>
              <a:t>Communicating with parents, communities, press, students, schools</a:t>
            </a:r>
          </a:p>
          <a:p>
            <a:pPr lvl="1" rtl="0" fontAlgn="base">
              <a:spcBef>
                <a:spcPts val="0"/>
              </a:spcBef>
              <a:spcAft>
                <a:spcPts val="0"/>
              </a:spcAft>
              <a:buFont typeface="Arial" panose="020B0604020202020204" pitchFamily="34" charset="0"/>
              <a:buChar char="•"/>
            </a:pPr>
            <a:r>
              <a:rPr lang="en-US" sz="1800" b="0" i="0" u="none" strike="noStrike" dirty="0">
                <a:solidFill>
                  <a:srgbClr val="414A55"/>
                </a:solidFill>
                <a:effectLst/>
                <a:latin typeface="Calibri" panose="020F0502020204030204" pitchFamily="34" charset="0"/>
              </a:rPr>
              <a:t>Education to restore, improve relationships </a:t>
            </a:r>
          </a:p>
          <a:p>
            <a:pPr rtl="0" fontAlgn="base">
              <a:spcBef>
                <a:spcPts val="0"/>
              </a:spcBef>
              <a:spcAft>
                <a:spcPts val="0"/>
              </a:spcAft>
              <a:buFont typeface="Arial" panose="020B0604020202020204" pitchFamily="34" charset="0"/>
              <a:buChar char="•"/>
            </a:pPr>
            <a:endParaRPr lang="en-US" sz="1800" b="0" i="0" u="none" strike="noStrike" dirty="0">
              <a:solidFill>
                <a:srgbClr val="414A55"/>
              </a:solidFill>
              <a:effectLst/>
              <a:latin typeface="Calibri" panose="020F0502020204030204" pitchFamily="34" charset="0"/>
            </a:endParaRPr>
          </a:p>
          <a:p>
            <a:pPr rtl="0" fontAlgn="base">
              <a:spcBef>
                <a:spcPts val="0"/>
              </a:spcBef>
              <a:spcAft>
                <a:spcPts val="0"/>
              </a:spcAft>
              <a:buFont typeface="Arial" panose="020B0604020202020204" pitchFamily="34" charset="0"/>
              <a:buNone/>
            </a:pPr>
            <a:endParaRPr lang="en-US" sz="1800" b="0" i="0" u="none" strike="noStrike" dirty="0">
              <a:solidFill>
                <a:srgbClr val="414A55"/>
              </a:solidFill>
              <a:effectLst/>
              <a:latin typeface="Calibri" panose="020F0502020204030204" pitchFamily="34" charset="0"/>
            </a:endParaRPr>
          </a:p>
          <a:p>
            <a:endParaRPr lang="en-US" b="0" dirty="0"/>
          </a:p>
        </p:txBody>
      </p:sp>
      <p:sp>
        <p:nvSpPr>
          <p:cNvPr id="4" name="Slide Number Placeholder 3"/>
          <p:cNvSpPr>
            <a:spLocks noGrp="1"/>
          </p:cNvSpPr>
          <p:nvPr>
            <p:ph type="sldNum" sz="quarter" idx="5"/>
          </p:nvPr>
        </p:nvSpPr>
        <p:spPr/>
        <p:txBody>
          <a:bodyPr/>
          <a:lstStyle/>
          <a:p>
            <a:fld id="{745C8182-71C1-4464-A066-D65B8CB4574B}" type="slidenum">
              <a:rPr lang="en-US" smtClean="0"/>
              <a:t>14</a:t>
            </a:fld>
            <a:endParaRPr lang="en-US"/>
          </a:p>
        </p:txBody>
      </p:sp>
    </p:spTree>
    <p:extLst>
      <p:ext uri="{BB962C8B-B14F-4D97-AF65-F5344CB8AC3E}">
        <p14:creationId xmlns:p14="http://schemas.microsoft.com/office/powerpoint/2010/main" val="136406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800" b="1" i="0">
                <a:solidFill>
                  <a:srgbClr val="001F5B"/>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600" b="0" i="0">
                <a:solidFill>
                  <a:srgbClr val="414A55"/>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1" i="0">
                <a:solidFill>
                  <a:srgbClr val="001F5B"/>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600" b="0" i="0">
                <a:solidFill>
                  <a:srgbClr val="414A55"/>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1" i="0">
                <a:solidFill>
                  <a:srgbClr val="001F5B"/>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1" i="0">
                <a:solidFill>
                  <a:srgbClr val="001F5B"/>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cSld name="1_Section Header">
    <p:spTree>
      <p:nvGrpSpPr>
        <p:cNvPr id="1" name=""/>
        <p:cNvGrpSpPr/>
        <p:nvPr/>
      </p:nvGrpSpPr>
      <p:grpSpPr>
        <a:xfrm>
          <a:off x="0" y="0"/>
          <a:ext cx="0" cy="0"/>
          <a:chOff x="0" y="0"/>
          <a:chExt cx="0" cy="0"/>
        </a:xfrm>
      </p:grpSpPr>
      <p:sp>
        <p:nvSpPr>
          <p:cNvPr id="5" name="Rectangle 4"/>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4EADF041-D3E6-4D5D-A3BD-AE5CD7B06190}"/>
              </a:ext>
            </a:extLst>
          </p:cNvPr>
          <p:cNvPicPr>
            <a:picLocks noChangeAspect="1"/>
          </p:cNvPicPr>
          <p:nvPr userDrawn="1"/>
        </p:nvPicPr>
        <p:blipFill>
          <a:blip r:embed="rId2"/>
          <a:srcRect/>
          <a:stretch/>
        </p:blipFill>
        <p:spPr>
          <a:xfrm>
            <a:off x="7850508" y="210917"/>
            <a:ext cx="3962244" cy="3962244"/>
          </a:xfrm>
          <a:prstGeom prst="rect">
            <a:avLst/>
          </a:prstGeom>
        </p:spPr>
      </p:pic>
    </p:spTree>
    <p:extLst>
      <p:ext uri="{BB962C8B-B14F-4D97-AF65-F5344CB8AC3E}">
        <p14:creationId xmlns:p14="http://schemas.microsoft.com/office/powerpoint/2010/main" val="2433338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364236" y="413003"/>
            <a:ext cx="507492" cy="6444996"/>
          </a:xfrm>
          <a:prstGeom prst="rect">
            <a:avLst/>
          </a:prstGeom>
        </p:spPr>
      </p:pic>
      <p:sp>
        <p:nvSpPr>
          <p:cNvPr id="17" name="bg object 17"/>
          <p:cNvSpPr/>
          <p:nvPr/>
        </p:nvSpPr>
        <p:spPr>
          <a:xfrm>
            <a:off x="0" y="0"/>
            <a:ext cx="12192000" cy="421005"/>
          </a:xfrm>
          <a:custGeom>
            <a:avLst/>
            <a:gdLst/>
            <a:ahLst/>
            <a:cxnLst/>
            <a:rect l="l" t="t" r="r" b="b"/>
            <a:pathLst>
              <a:path w="12192000" h="421005">
                <a:moveTo>
                  <a:pt x="874776" y="0"/>
                </a:moveTo>
                <a:lnTo>
                  <a:pt x="0" y="0"/>
                </a:lnTo>
                <a:lnTo>
                  <a:pt x="0" y="420624"/>
                </a:lnTo>
                <a:lnTo>
                  <a:pt x="874776" y="420624"/>
                </a:lnTo>
                <a:lnTo>
                  <a:pt x="874776" y="0"/>
                </a:lnTo>
                <a:close/>
              </a:path>
              <a:path w="12192000" h="421005">
                <a:moveTo>
                  <a:pt x="12192000" y="0"/>
                </a:moveTo>
                <a:lnTo>
                  <a:pt x="4898136" y="0"/>
                </a:lnTo>
                <a:lnTo>
                  <a:pt x="4898136" y="420624"/>
                </a:lnTo>
                <a:lnTo>
                  <a:pt x="12192000" y="420624"/>
                </a:lnTo>
                <a:lnTo>
                  <a:pt x="12192000" y="0"/>
                </a:lnTo>
                <a:close/>
              </a:path>
            </a:pathLst>
          </a:custGeom>
          <a:solidFill>
            <a:srgbClr val="414A55"/>
          </a:solidFill>
        </p:spPr>
        <p:txBody>
          <a:bodyPr wrap="square" lIns="0" tIns="0" rIns="0" bIns="0" rtlCol="0"/>
          <a:lstStyle/>
          <a:p>
            <a:endParaRPr/>
          </a:p>
        </p:txBody>
      </p:sp>
      <p:sp>
        <p:nvSpPr>
          <p:cNvPr id="18" name="bg object 18"/>
          <p:cNvSpPr/>
          <p:nvPr/>
        </p:nvSpPr>
        <p:spPr>
          <a:xfrm>
            <a:off x="874775" y="0"/>
            <a:ext cx="4023360" cy="421005"/>
          </a:xfrm>
          <a:custGeom>
            <a:avLst/>
            <a:gdLst/>
            <a:ahLst/>
            <a:cxnLst/>
            <a:rect l="l" t="t" r="r" b="b"/>
            <a:pathLst>
              <a:path w="4023360" h="421005">
                <a:moveTo>
                  <a:pt x="4023360" y="0"/>
                </a:moveTo>
                <a:lnTo>
                  <a:pt x="0" y="0"/>
                </a:lnTo>
                <a:lnTo>
                  <a:pt x="0" y="420624"/>
                </a:lnTo>
                <a:lnTo>
                  <a:pt x="4023360" y="420624"/>
                </a:lnTo>
                <a:lnTo>
                  <a:pt x="4023360" y="0"/>
                </a:lnTo>
                <a:close/>
              </a:path>
            </a:pathLst>
          </a:custGeom>
          <a:solidFill>
            <a:srgbClr val="1C2857"/>
          </a:solidFill>
        </p:spPr>
        <p:txBody>
          <a:bodyPr wrap="square" lIns="0" tIns="0" rIns="0" bIns="0" rtlCol="0"/>
          <a:lstStyle/>
          <a:p>
            <a:endParaRPr/>
          </a:p>
        </p:txBody>
      </p:sp>
      <p:sp>
        <p:nvSpPr>
          <p:cNvPr id="19" name="bg object 19"/>
          <p:cNvSpPr/>
          <p:nvPr/>
        </p:nvSpPr>
        <p:spPr>
          <a:xfrm>
            <a:off x="874775" y="1874520"/>
            <a:ext cx="11318240" cy="4650105"/>
          </a:xfrm>
          <a:custGeom>
            <a:avLst/>
            <a:gdLst/>
            <a:ahLst/>
            <a:cxnLst/>
            <a:rect l="l" t="t" r="r" b="b"/>
            <a:pathLst>
              <a:path w="11318240" h="4650105">
                <a:moveTo>
                  <a:pt x="0" y="0"/>
                </a:moveTo>
                <a:lnTo>
                  <a:pt x="11317859" y="0"/>
                </a:lnTo>
              </a:path>
              <a:path w="11318240" h="4650105">
                <a:moveTo>
                  <a:pt x="0" y="4649724"/>
                </a:moveTo>
                <a:lnTo>
                  <a:pt x="11317859" y="4649724"/>
                </a:lnTo>
              </a:path>
            </a:pathLst>
          </a:custGeom>
          <a:ln w="12700">
            <a:solidFill>
              <a:srgbClr val="414A55"/>
            </a:solidFill>
          </a:ln>
        </p:spPr>
        <p:txBody>
          <a:bodyPr wrap="square" lIns="0" tIns="0" rIns="0" bIns="0" rtlCol="0"/>
          <a:lstStyle/>
          <a:p>
            <a:endParaRPr/>
          </a:p>
        </p:txBody>
      </p:sp>
      <p:sp>
        <p:nvSpPr>
          <p:cNvPr id="20" name="bg object 20"/>
          <p:cNvSpPr/>
          <p:nvPr/>
        </p:nvSpPr>
        <p:spPr>
          <a:xfrm>
            <a:off x="673608" y="1376172"/>
            <a:ext cx="198120" cy="131445"/>
          </a:xfrm>
          <a:custGeom>
            <a:avLst/>
            <a:gdLst/>
            <a:ahLst/>
            <a:cxnLst/>
            <a:rect l="l" t="t" r="r" b="b"/>
            <a:pathLst>
              <a:path w="198119" h="131444">
                <a:moveTo>
                  <a:pt x="198120" y="0"/>
                </a:moveTo>
                <a:lnTo>
                  <a:pt x="0" y="0"/>
                </a:lnTo>
                <a:lnTo>
                  <a:pt x="198120" y="131063"/>
                </a:lnTo>
                <a:lnTo>
                  <a:pt x="198120" y="0"/>
                </a:lnTo>
                <a:close/>
              </a:path>
            </a:pathLst>
          </a:custGeom>
          <a:solidFill>
            <a:srgbClr val="1C2857"/>
          </a:solidFill>
        </p:spPr>
        <p:txBody>
          <a:bodyPr wrap="square" lIns="0" tIns="0" rIns="0" bIns="0" rtlCol="0"/>
          <a:lstStyle/>
          <a:p>
            <a:endParaRPr/>
          </a:p>
        </p:txBody>
      </p:sp>
      <p:pic>
        <p:nvPicPr>
          <p:cNvPr id="21" name="bg object 21"/>
          <p:cNvPicPr/>
          <p:nvPr/>
        </p:nvPicPr>
        <p:blipFill>
          <a:blip r:embed="rId9" cstate="print"/>
          <a:stretch>
            <a:fillRect/>
          </a:stretch>
        </p:blipFill>
        <p:spPr>
          <a:xfrm>
            <a:off x="644651" y="829043"/>
            <a:ext cx="1234452" cy="624852"/>
          </a:xfrm>
          <a:prstGeom prst="rect">
            <a:avLst/>
          </a:prstGeom>
        </p:spPr>
      </p:pic>
      <p:sp>
        <p:nvSpPr>
          <p:cNvPr id="22" name="bg object 22"/>
          <p:cNvSpPr/>
          <p:nvPr/>
        </p:nvSpPr>
        <p:spPr>
          <a:xfrm>
            <a:off x="670559" y="854963"/>
            <a:ext cx="1132840" cy="523240"/>
          </a:xfrm>
          <a:custGeom>
            <a:avLst/>
            <a:gdLst/>
            <a:ahLst/>
            <a:cxnLst/>
            <a:rect l="l" t="t" r="r" b="b"/>
            <a:pathLst>
              <a:path w="1132839" h="523240">
                <a:moveTo>
                  <a:pt x="2273" y="0"/>
                </a:moveTo>
                <a:lnTo>
                  <a:pt x="0" y="520826"/>
                </a:lnTo>
                <a:lnTo>
                  <a:pt x="925449" y="522732"/>
                </a:lnTo>
                <a:lnTo>
                  <a:pt x="1132332" y="253746"/>
                </a:lnTo>
                <a:lnTo>
                  <a:pt x="925449" y="1905"/>
                </a:lnTo>
                <a:lnTo>
                  <a:pt x="2273" y="0"/>
                </a:lnTo>
                <a:close/>
              </a:path>
            </a:pathLst>
          </a:custGeom>
          <a:solidFill>
            <a:srgbClr val="1C2857"/>
          </a:solidFill>
        </p:spPr>
        <p:txBody>
          <a:bodyPr wrap="square" lIns="0" tIns="0" rIns="0" bIns="0" rtlCol="0"/>
          <a:lstStyle/>
          <a:p>
            <a:endParaRPr/>
          </a:p>
        </p:txBody>
      </p:sp>
      <p:pic>
        <p:nvPicPr>
          <p:cNvPr id="23" name="bg object 23"/>
          <p:cNvPicPr/>
          <p:nvPr/>
        </p:nvPicPr>
        <p:blipFill>
          <a:blip r:embed="rId10" cstate="print"/>
          <a:stretch>
            <a:fillRect/>
          </a:stretch>
        </p:blipFill>
        <p:spPr>
          <a:xfrm>
            <a:off x="446531" y="5817108"/>
            <a:ext cx="813816" cy="813816"/>
          </a:xfrm>
          <a:prstGeom prst="rect">
            <a:avLst/>
          </a:prstGeom>
        </p:spPr>
      </p:pic>
      <p:sp>
        <p:nvSpPr>
          <p:cNvPr id="2" name="Holder 2"/>
          <p:cNvSpPr>
            <a:spLocks noGrp="1"/>
          </p:cNvSpPr>
          <p:nvPr>
            <p:ph type="title"/>
          </p:nvPr>
        </p:nvSpPr>
        <p:spPr>
          <a:xfrm>
            <a:off x="2020061" y="509143"/>
            <a:ext cx="9424670" cy="1087120"/>
          </a:xfrm>
          <a:prstGeom prst="rect">
            <a:avLst/>
          </a:prstGeom>
        </p:spPr>
        <p:txBody>
          <a:bodyPr wrap="square" lIns="0" tIns="0" rIns="0" bIns="0">
            <a:spAutoFit/>
          </a:bodyPr>
          <a:lstStyle>
            <a:lvl1pPr>
              <a:defRPr sz="3800" b="1" i="0">
                <a:solidFill>
                  <a:srgbClr val="001F5B"/>
                </a:solidFill>
                <a:latin typeface="Calibri"/>
                <a:cs typeface="Calibri"/>
              </a:defRPr>
            </a:lvl1pPr>
          </a:lstStyle>
          <a:p>
            <a:endParaRPr/>
          </a:p>
        </p:txBody>
      </p:sp>
      <p:sp>
        <p:nvSpPr>
          <p:cNvPr id="3" name="Holder 3"/>
          <p:cNvSpPr>
            <a:spLocks noGrp="1"/>
          </p:cNvSpPr>
          <p:nvPr>
            <p:ph type="body" idx="1"/>
          </p:nvPr>
        </p:nvSpPr>
        <p:spPr>
          <a:xfrm>
            <a:off x="2020061" y="2001393"/>
            <a:ext cx="9846310" cy="3806825"/>
          </a:xfrm>
          <a:prstGeom prst="rect">
            <a:avLst/>
          </a:prstGeom>
        </p:spPr>
        <p:txBody>
          <a:bodyPr wrap="square" lIns="0" tIns="0" rIns="0" bIns="0">
            <a:spAutoFit/>
          </a:bodyPr>
          <a:lstStyle>
            <a:lvl1pPr>
              <a:defRPr sz="2600" b="0" i="0">
                <a:solidFill>
                  <a:srgbClr val="414A55"/>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9/5/2023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www.osaa.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osaa.org/docs/committees/equity/GuidanceonDiscriminatoryHarassment.pdf" TargetMode="External"/><Relationship Id="rId2" Type="http://schemas.openxmlformats.org/officeDocument/2006/relationships/hyperlink" Target="https://www.osaa.org/docs/bbx/Purposeful%20Planning%20for%20Playoffs.pdf" TargetMode="External"/><Relationship Id="rId1" Type="http://schemas.openxmlformats.org/officeDocument/2006/relationships/slideLayout" Target="../slideLayouts/slideLayout2.xml"/><Relationship Id="rId6" Type="http://schemas.openxmlformats.org/officeDocument/2006/relationships/hyperlink" Target="https://www.osaa.org/docs/committees/equity/EventManagementSuggestions.pdf" TargetMode="External"/><Relationship Id="rId5" Type="http://schemas.openxmlformats.org/officeDocument/2006/relationships/hyperlink" Target="https://www.osaa.org/docs/committees/equity/Promotethevalue.pdf" TargetMode="External"/><Relationship Id="rId4" Type="http://schemas.openxmlformats.org/officeDocument/2006/relationships/hyperlink" Target="https://www.osaa.org/docs/committees/equity/WearThisNotThat.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monicam@osaa.org" TargetMode="External"/><Relationship Id="rId2" Type="http://schemas.openxmlformats.org/officeDocument/2006/relationships/hyperlink" Target="mailto:peterw@osaa.org"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osaa.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www.osaa.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osaa.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osaa.org/"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3B7C0C4E-5DFC-444D-8335-DF81A95CC35F}"/>
              </a:ext>
            </a:extLst>
          </p:cNvPr>
          <p:cNvSpPr>
            <a:spLocks noGrp="1"/>
          </p:cNvSpPr>
          <p:nvPr>
            <p:ph type="title"/>
          </p:nvPr>
        </p:nvSpPr>
        <p:spPr/>
        <p:txBody>
          <a:bodyPr>
            <a:normAutofit fontScale="90000"/>
          </a:bodyPr>
          <a:lstStyle/>
          <a:p>
            <a:r>
              <a:rPr lang="en-US" dirty="0"/>
              <a:t>Interrupting and preventing  Discriminatory ACTS at Interscholastic Events: Follow up &amp; Scenarios</a:t>
            </a:r>
          </a:p>
        </p:txBody>
      </p:sp>
      <p:sp>
        <p:nvSpPr>
          <p:cNvPr id="3" name="Subtitle 2">
            <a:extLst>
              <a:ext uri="{FF2B5EF4-FFF2-40B4-BE49-F238E27FC236}">
                <a16:creationId xmlns:a16="http://schemas.microsoft.com/office/drawing/2014/main" id="{1F0D761C-CED7-4065-BC26-6D712CD52A81}"/>
              </a:ext>
            </a:extLst>
          </p:cNvPr>
          <p:cNvSpPr>
            <a:spLocks noGrp="1"/>
          </p:cNvSpPr>
          <p:nvPr>
            <p:ph type="body" idx="1"/>
          </p:nvPr>
        </p:nvSpPr>
        <p:spPr/>
        <p:txBody>
          <a:bodyPr>
            <a:normAutofit/>
          </a:bodyPr>
          <a:lstStyle/>
          <a:p>
            <a:r>
              <a:rPr lang="en-US" dirty="0"/>
              <a:t>OREGON SCHOOL ACTIVITIES ASSOCIATION</a:t>
            </a:r>
          </a:p>
        </p:txBody>
      </p:sp>
    </p:spTree>
    <p:extLst>
      <p:ext uri="{BB962C8B-B14F-4D97-AF65-F5344CB8AC3E}">
        <p14:creationId xmlns:p14="http://schemas.microsoft.com/office/powerpoint/2010/main" val="3038771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54762" rIns="0" bIns="0" rtlCol="0">
            <a:spAutoFit/>
          </a:bodyPr>
          <a:lstStyle/>
          <a:p>
            <a:pPr marL="12700">
              <a:lnSpc>
                <a:spcPct val="100000"/>
              </a:lnSpc>
              <a:spcBef>
                <a:spcPts val="105"/>
              </a:spcBef>
            </a:pPr>
            <a:r>
              <a:rPr spc="-50" dirty="0"/>
              <a:t>S.T.A.R.</a:t>
            </a:r>
            <a:r>
              <a:rPr spc="-95" dirty="0"/>
              <a:t> </a:t>
            </a:r>
            <a:r>
              <a:rPr dirty="0"/>
              <a:t>SCHOOL</a:t>
            </a:r>
            <a:r>
              <a:rPr spc="-55" dirty="0"/>
              <a:t> </a:t>
            </a:r>
            <a:r>
              <a:rPr spc="-10" dirty="0"/>
              <a:t>PROGRAM</a:t>
            </a:r>
          </a:p>
        </p:txBody>
      </p:sp>
      <p:sp>
        <p:nvSpPr>
          <p:cNvPr id="4" name="object 4"/>
          <p:cNvSpPr txBox="1"/>
          <p:nvPr/>
        </p:nvSpPr>
        <p:spPr>
          <a:xfrm>
            <a:off x="10848213" y="6586905"/>
            <a:ext cx="1061085" cy="203835"/>
          </a:xfrm>
          <a:prstGeom prst="rect">
            <a:avLst/>
          </a:prstGeom>
        </p:spPr>
        <p:txBody>
          <a:bodyPr vert="horz" wrap="square" lIns="0" tIns="0" rIns="0" bIns="0" rtlCol="0">
            <a:spAutoFit/>
          </a:bodyPr>
          <a:lstStyle/>
          <a:p>
            <a:pPr marL="12700">
              <a:lnSpc>
                <a:spcPts val="1435"/>
              </a:lnSpc>
            </a:pPr>
            <a:r>
              <a:rPr sz="1400" spc="-10" dirty="0">
                <a:solidFill>
                  <a:srgbClr val="414A55"/>
                </a:solidFill>
                <a:latin typeface="Calibri"/>
                <a:cs typeface="Calibri"/>
                <a:hlinkClick r:id="rId3"/>
              </a:rPr>
              <a:t>www.osaa.org</a:t>
            </a:r>
            <a:endParaRPr sz="1400">
              <a:latin typeface="Calibri"/>
              <a:cs typeface="Calibri"/>
            </a:endParaRPr>
          </a:p>
        </p:txBody>
      </p:sp>
      <p:sp>
        <p:nvSpPr>
          <p:cNvPr id="3" name="object 3"/>
          <p:cNvSpPr txBox="1"/>
          <p:nvPr/>
        </p:nvSpPr>
        <p:spPr>
          <a:xfrm>
            <a:off x="2020061" y="1996820"/>
            <a:ext cx="7932420" cy="4416425"/>
          </a:xfrm>
          <a:prstGeom prst="rect">
            <a:avLst/>
          </a:prstGeom>
        </p:spPr>
        <p:txBody>
          <a:bodyPr vert="horz" wrap="square" lIns="0" tIns="13335" rIns="0" bIns="0" rtlCol="0">
            <a:spAutoFit/>
          </a:bodyPr>
          <a:lstStyle/>
          <a:p>
            <a:pPr marL="354965" indent="-342265">
              <a:lnSpc>
                <a:spcPct val="100000"/>
              </a:lnSpc>
              <a:spcBef>
                <a:spcPts val="105"/>
              </a:spcBef>
              <a:buFont typeface="Wingdings"/>
              <a:buChar char=""/>
              <a:tabLst>
                <a:tab pos="354965" algn="l"/>
                <a:tab pos="355600" algn="l"/>
              </a:tabLst>
            </a:pPr>
            <a:r>
              <a:rPr sz="3200" dirty="0">
                <a:solidFill>
                  <a:srgbClr val="414A55"/>
                </a:solidFill>
                <a:latin typeface="Calibri"/>
                <a:cs typeface="Calibri"/>
              </a:rPr>
              <a:t>Event</a:t>
            </a:r>
            <a:r>
              <a:rPr sz="3200" spc="-145" dirty="0">
                <a:solidFill>
                  <a:srgbClr val="414A55"/>
                </a:solidFill>
                <a:latin typeface="Calibri"/>
                <a:cs typeface="Calibri"/>
              </a:rPr>
              <a:t> </a:t>
            </a:r>
            <a:r>
              <a:rPr sz="3200" spc="-10" dirty="0">
                <a:solidFill>
                  <a:srgbClr val="414A55"/>
                </a:solidFill>
                <a:latin typeface="Calibri"/>
                <a:cs typeface="Calibri"/>
              </a:rPr>
              <a:t>Management</a:t>
            </a:r>
            <a:endParaRPr sz="3200">
              <a:latin typeface="Calibri"/>
              <a:cs typeface="Calibri"/>
            </a:endParaRPr>
          </a:p>
          <a:p>
            <a:pPr marL="756285" lvl="1" indent="-287020">
              <a:lnSpc>
                <a:spcPct val="100000"/>
              </a:lnSpc>
              <a:buFont typeface="Arial"/>
              <a:buChar char="•"/>
              <a:tabLst>
                <a:tab pos="756920" algn="l"/>
              </a:tabLst>
            </a:pPr>
            <a:r>
              <a:rPr sz="3200" spc="-10" dirty="0">
                <a:solidFill>
                  <a:srgbClr val="414A55"/>
                </a:solidFill>
                <a:latin typeface="Calibri"/>
                <a:cs typeface="Calibri"/>
              </a:rPr>
              <a:t>Signage</a:t>
            </a:r>
            <a:endParaRPr sz="3200">
              <a:latin typeface="Calibri"/>
              <a:cs typeface="Calibri"/>
            </a:endParaRPr>
          </a:p>
          <a:p>
            <a:pPr marL="756285" lvl="1" indent="-287020">
              <a:lnSpc>
                <a:spcPct val="100000"/>
              </a:lnSpc>
              <a:buFont typeface="Arial"/>
              <a:buChar char="•"/>
              <a:tabLst>
                <a:tab pos="756920" algn="l"/>
              </a:tabLst>
            </a:pPr>
            <a:r>
              <a:rPr sz="3200" spc="-10" dirty="0">
                <a:solidFill>
                  <a:srgbClr val="414A55"/>
                </a:solidFill>
                <a:latin typeface="Calibri"/>
                <a:cs typeface="Calibri"/>
              </a:rPr>
              <a:t>Pre-</a:t>
            </a:r>
            <a:r>
              <a:rPr sz="3200" dirty="0">
                <a:solidFill>
                  <a:srgbClr val="414A55"/>
                </a:solidFill>
                <a:latin typeface="Calibri"/>
                <a:cs typeface="Calibri"/>
              </a:rPr>
              <a:t>event</a:t>
            </a:r>
            <a:r>
              <a:rPr sz="3200" spc="-114" dirty="0">
                <a:solidFill>
                  <a:srgbClr val="414A55"/>
                </a:solidFill>
                <a:latin typeface="Calibri"/>
                <a:cs typeface="Calibri"/>
              </a:rPr>
              <a:t> </a:t>
            </a:r>
            <a:r>
              <a:rPr sz="3200" spc="-10" dirty="0">
                <a:solidFill>
                  <a:srgbClr val="414A55"/>
                </a:solidFill>
                <a:latin typeface="Calibri"/>
                <a:cs typeface="Calibri"/>
              </a:rPr>
              <a:t>communication</a:t>
            </a:r>
            <a:endParaRPr sz="3200">
              <a:latin typeface="Calibri"/>
              <a:cs typeface="Calibri"/>
            </a:endParaRPr>
          </a:p>
          <a:p>
            <a:pPr marL="756285" lvl="1" indent="-287020">
              <a:lnSpc>
                <a:spcPct val="100000"/>
              </a:lnSpc>
              <a:buFont typeface="Arial"/>
              <a:buChar char="•"/>
              <a:tabLst>
                <a:tab pos="756920" algn="l"/>
              </a:tabLst>
            </a:pPr>
            <a:r>
              <a:rPr sz="3200" dirty="0">
                <a:solidFill>
                  <a:srgbClr val="414A55"/>
                </a:solidFill>
                <a:latin typeface="Calibri"/>
                <a:cs typeface="Calibri"/>
              </a:rPr>
              <a:t>Monitor</a:t>
            </a:r>
            <a:r>
              <a:rPr sz="3200" spc="-85" dirty="0">
                <a:solidFill>
                  <a:srgbClr val="414A55"/>
                </a:solidFill>
                <a:latin typeface="Calibri"/>
                <a:cs typeface="Calibri"/>
              </a:rPr>
              <a:t> </a:t>
            </a:r>
            <a:r>
              <a:rPr sz="3200" dirty="0">
                <a:solidFill>
                  <a:srgbClr val="414A55"/>
                </a:solidFill>
                <a:latin typeface="Calibri"/>
                <a:cs typeface="Calibri"/>
              </a:rPr>
              <a:t>student</a:t>
            </a:r>
            <a:r>
              <a:rPr sz="3200" spc="-75" dirty="0">
                <a:solidFill>
                  <a:srgbClr val="414A55"/>
                </a:solidFill>
                <a:latin typeface="Calibri"/>
                <a:cs typeface="Calibri"/>
              </a:rPr>
              <a:t> </a:t>
            </a:r>
            <a:r>
              <a:rPr sz="3200" spc="-10" dirty="0">
                <a:solidFill>
                  <a:srgbClr val="414A55"/>
                </a:solidFill>
                <a:latin typeface="Calibri"/>
                <a:cs typeface="Calibri"/>
              </a:rPr>
              <a:t>sections</a:t>
            </a:r>
            <a:endParaRPr sz="3200">
              <a:latin typeface="Calibri"/>
              <a:cs typeface="Calibri"/>
            </a:endParaRPr>
          </a:p>
          <a:p>
            <a:pPr marL="756285" lvl="1" indent="-287020">
              <a:lnSpc>
                <a:spcPct val="100000"/>
              </a:lnSpc>
              <a:spcBef>
                <a:spcPts val="5"/>
              </a:spcBef>
              <a:buFont typeface="Arial"/>
              <a:buChar char="•"/>
              <a:tabLst>
                <a:tab pos="756920" algn="l"/>
              </a:tabLst>
            </a:pPr>
            <a:r>
              <a:rPr sz="3200" dirty="0">
                <a:solidFill>
                  <a:srgbClr val="414A55"/>
                </a:solidFill>
                <a:latin typeface="Calibri"/>
                <a:cs typeface="Calibri"/>
              </a:rPr>
              <a:t>Interrupt</a:t>
            </a:r>
            <a:r>
              <a:rPr sz="3200" spc="-60" dirty="0">
                <a:solidFill>
                  <a:srgbClr val="414A55"/>
                </a:solidFill>
                <a:latin typeface="Calibri"/>
                <a:cs typeface="Calibri"/>
              </a:rPr>
              <a:t> </a:t>
            </a:r>
            <a:r>
              <a:rPr sz="3200" dirty="0">
                <a:solidFill>
                  <a:srgbClr val="414A55"/>
                </a:solidFill>
                <a:latin typeface="Calibri"/>
                <a:cs typeface="Calibri"/>
              </a:rPr>
              <a:t>acts</a:t>
            </a:r>
            <a:r>
              <a:rPr sz="3200" spc="-60" dirty="0">
                <a:solidFill>
                  <a:srgbClr val="414A55"/>
                </a:solidFill>
                <a:latin typeface="Calibri"/>
                <a:cs typeface="Calibri"/>
              </a:rPr>
              <a:t> </a:t>
            </a:r>
            <a:r>
              <a:rPr sz="3200" dirty="0">
                <a:solidFill>
                  <a:srgbClr val="414A55"/>
                </a:solidFill>
                <a:latin typeface="Calibri"/>
                <a:cs typeface="Calibri"/>
              </a:rPr>
              <a:t>of</a:t>
            </a:r>
            <a:r>
              <a:rPr sz="3200" spc="-60" dirty="0">
                <a:solidFill>
                  <a:srgbClr val="414A55"/>
                </a:solidFill>
                <a:latin typeface="Calibri"/>
                <a:cs typeface="Calibri"/>
              </a:rPr>
              <a:t> </a:t>
            </a:r>
            <a:r>
              <a:rPr sz="3200" dirty="0">
                <a:solidFill>
                  <a:srgbClr val="414A55"/>
                </a:solidFill>
                <a:latin typeface="Calibri"/>
                <a:cs typeface="Calibri"/>
              </a:rPr>
              <a:t>discriminatory</a:t>
            </a:r>
            <a:r>
              <a:rPr sz="3200" spc="-20" dirty="0">
                <a:solidFill>
                  <a:srgbClr val="414A55"/>
                </a:solidFill>
                <a:latin typeface="Calibri"/>
                <a:cs typeface="Calibri"/>
              </a:rPr>
              <a:t> </a:t>
            </a:r>
            <a:r>
              <a:rPr sz="3200" spc="-10" dirty="0">
                <a:solidFill>
                  <a:srgbClr val="414A55"/>
                </a:solidFill>
                <a:latin typeface="Calibri"/>
                <a:cs typeface="Calibri"/>
              </a:rPr>
              <a:t>harassment</a:t>
            </a:r>
            <a:endParaRPr sz="3200">
              <a:latin typeface="Calibri"/>
              <a:cs typeface="Calibri"/>
            </a:endParaRPr>
          </a:p>
          <a:p>
            <a:pPr marL="756285" lvl="1" indent="-287020">
              <a:lnSpc>
                <a:spcPct val="100000"/>
              </a:lnSpc>
              <a:buFont typeface="Arial"/>
              <a:buChar char="•"/>
              <a:tabLst>
                <a:tab pos="756920" algn="l"/>
              </a:tabLst>
            </a:pPr>
            <a:r>
              <a:rPr sz="3200" dirty="0">
                <a:solidFill>
                  <a:srgbClr val="414A55"/>
                </a:solidFill>
                <a:latin typeface="Calibri"/>
                <a:cs typeface="Calibri"/>
              </a:rPr>
              <a:t>Public</a:t>
            </a:r>
            <a:r>
              <a:rPr sz="3200" spc="-10" dirty="0">
                <a:solidFill>
                  <a:srgbClr val="414A55"/>
                </a:solidFill>
                <a:latin typeface="Calibri"/>
                <a:cs typeface="Calibri"/>
              </a:rPr>
              <a:t> address</a:t>
            </a:r>
            <a:endParaRPr sz="3200">
              <a:latin typeface="Calibri"/>
              <a:cs typeface="Calibri"/>
            </a:endParaRPr>
          </a:p>
          <a:p>
            <a:pPr marL="354965" indent="-342265">
              <a:lnSpc>
                <a:spcPct val="100000"/>
              </a:lnSpc>
              <a:buFont typeface="Wingdings"/>
              <a:buChar char=""/>
              <a:tabLst>
                <a:tab pos="354965" algn="l"/>
                <a:tab pos="355600" algn="l"/>
              </a:tabLst>
            </a:pPr>
            <a:r>
              <a:rPr sz="3200" dirty="0">
                <a:solidFill>
                  <a:srgbClr val="414A55"/>
                </a:solidFill>
                <a:latin typeface="Calibri"/>
                <a:cs typeface="Calibri"/>
              </a:rPr>
              <a:t>Modeling</a:t>
            </a:r>
            <a:r>
              <a:rPr sz="3200" spc="-25" dirty="0">
                <a:solidFill>
                  <a:srgbClr val="414A55"/>
                </a:solidFill>
                <a:latin typeface="Calibri"/>
                <a:cs typeface="Calibri"/>
              </a:rPr>
              <a:t> </a:t>
            </a:r>
            <a:r>
              <a:rPr sz="3200" dirty="0">
                <a:solidFill>
                  <a:srgbClr val="414A55"/>
                </a:solidFill>
                <a:latin typeface="Calibri"/>
                <a:cs typeface="Calibri"/>
              </a:rPr>
              <a:t>good</a:t>
            </a:r>
            <a:r>
              <a:rPr sz="3200" spc="-30" dirty="0">
                <a:solidFill>
                  <a:srgbClr val="414A55"/>
                </a:solidFill>
                <a:latin typeface="Calibri"/>
                <a:cs typeface="Calibri"/>
              </a:rPr>
              <a:t> </a:t>
            </a:r>
            <a:r>
              <a:rPr sz="3200" spc="-10" dirty="0">
                <a:solidFill>
                  <a:srgbClr val="414A55"/>
                </a:solidFill>
                <a:latin typeface="Calibri"/>
                <a:cs typeface="Calibri"/>
              </a:rPr>
              <a:t>sportsmanship</a:t>
            </a:r>
            <a:endParaRPr sz="3200">
              <a:latin typeface="Calibri"/>
              <a:cs typeface="Calibri"/>
            </a:endParaRPr>
          </a:p>
          <a:p>
            <a:pPr marL="756285" lvl="1" indent="-287020">
              <a:lnSpc>
                <a:spcPct val="100000"/>
              </a:lnSpc>
              <a:buFont typeface="Arial"/>
              <a:buChar char="•"/>
              <a:tabLst>
                <a:tab pos="756920" algn="l"/>
              </a:tabLst>
            </a:pPr>
            <a:r>
              <a:rPr sz="3200" dirty="0">
                <a:solidFill>
                  <a:srgbClr val="414A55"/>
                </a:solidFill>
                <a:latin typeface="Calibri"/>
                <a:cs typeface="Calibri"/>
              </a:rPr>
              <a:t>Requiring</a:t>
            </a:r>
            <a:r>
              <a:rPr sz="3200" spc="-20" dirty="0">
                <a:solidFill>
                  <a:srgbClr val="414A55"/>
                </a:solidFill>
                <a:latin typeface="Calibri"/>
                <a:cs typeface="Calibri"/>
              </a:rPr>
              <a:t> </a:t>
            </a:r>
            <a:r>
              <a:rPr sz="3200" dirty="0">
                <a:solidFill>
                  <a:srgbClr val="414A55"/>
                </a:solidFill>
                <a:latin typeface="Calibri"/>
                <a:cs typeface="Calibri"/>
              </a:rPr>
              <a:t>it</a:t>
            </a:r>
            <a:r>
              <a:rPr sz="3200" spc="-30" dirty="0">
                <a:solidFill>
                  <a:srgbClr val="414A55"/>
                </a:solidFill>
                <a:latin typeface="Calibri"/>
                <a:cs typeface="Calibri"/>
              </a:rPr>
              <a:t> </a:t>
            </a:r>
            <a:r>
              <a:rPr sz="3200" dirty="0">
                <a:solidFill>
                  <a:srgbClr val="414A55"/>
                </a:solidFill>
                <a:latin typeface="Calibri"/>
                <a:cs typeface="Calibri"/>
              </a:rPr>
              <a:t>of</a:t>
            </a:r>
            <a:r>
              <a:rPr sz="3200" spc="-35" dirty="0">
                <a:solidFill>
                  <a:srgbClr val="414A55"/>
                </a:solidFill>
                <a:latin typeface="Calibri"/>
                <a:cs typeface="Calibri"/>
              </a:rPr>
              <a:t> </a:t>
            </a:r>
            <a:r>
              <a:rPr sz="3200" dirty="0">
                <a:solidFill>
                  <a:srgbClr val="414A55"/>
                </a:solidFill>
                <a:latin typeface="Calibri"/>
                <a:cs typeface="Calibri"/>
              </a:rPr>
              <a:t>participants</a:t>
            </a:r>
            <a:r>
              <a:rPr sz="3200" spc="-5" dirty="0">
                <a:solidFill>
                  <a:srgbClr val="414A55"/>
                </a:solidFill>
                <a:latin typeface="Calibri"/>
                <a:cs typeface="Calibri"/>
              </a:rPr>
              <a:t> </a:t>
            </a:r>
            <a:r>
              <a:rPr sz="3200" dirty="0">
                <a:solidFill>
                  <a:srgbClr val="414A55"/>
                </a:solidFill>
                <a:latin typeface="Calibri"/>
                <a:cs typeface="Calibri"/>
              </a:rPr>
              <a:t>and</a:t>
            </a:r>
            <a:r>
              <a:rPr sz="3200" spc="-35" dirty="0">
                <a:solidFill>
                  <a:srgbClr val="414A55"/>
                </a:solidFill>
                <a:latin typeface="Calibri"/>
                <a:cs typeface="Calibri"/>
              </a:rPr>
              <a:t> </a:t>
            </a:r>
            <a:r>
              <a:rPr sz="3200" spc="-20" dirty="0">
                <a:solidFill>
                  <a:srgbClr val="414A55"/>
                </a:solidFill>
                <a:latin typeface="Calibri"/>
                <a:cs typeface="Calibri"/>
              </a:rPr>
              <a:t>fans</a:t>
            </a:r>
            <a:endParaRPr sz="3200">
              <a:latin typeface="Calibri"/>
              <a:cs typeface="Calibri"/>
            </a:endParaRPr>
          </a:p>
          <a:p>
            <a:pPr marL="354965" indent="-342265">
              <a:lnSpc>
                <a:spcPct val="100000"/>
              </a:lnSpc>
              <a:buFont typeface="Wingdings"/>
              <a:buChar char=""/>
              <a:tabLst>
                <a:tab pos="354965" algn="l"/>
                <a:tab pos="355600" algn="l"/>
              </a:tabLst>
            </a:pPr>
            <a:r>
              <a:rPr sz="3200" dirty="0">
                <a:solidFill>
                  <a:srgbClr val="414A55"/>
                </a:solidFill>
                <a:latin typeface="Calibri"/>
                <a:cs typeface="Calibri"/>
              </a:rPr>
              <a:t>Incident</a:t>
            </a:r>
            <a:r>
              <a:rPr sz="3200" spc="-65" dirty="0">
                <a:solidFill>
                  <a:srgbClr val="414A55"/>
                </a:solidFill>
                <a:latin typeface="Calibri"/>
                <a:cs typeface="Calibri"/>
              </a:rPr>
              <a:t> </a:t>
            </a:r>
            <a:r>
              <a:rPr sz="3200" dirty="0">
                <a:solidFill>
                  <a:srgbClr val="414A55"/>
                </a:solidFill>
                <a:latin typeface="Calibri"/>
                <a:cs typeface="Calibri"/>
              </a:rPr>
              <a:t>response</a:t>
            </a:r>
            <a:r>
              <a:rPr sz="3200" spc="-60" dirty="0">
                <a:solidFill>
                  <a:srgbClr val="414A55"/>
                </a:solidFill>
                <a:latin typeface="Calibri"/>
                <a:cs typeface="Calibri"/>
              </a:rPr>
              <a:t> </a:t>
            </a:r>
            <a:r>
              <a:rPr sz="3200" spc="-10" dirty="0">
                <a:solidFill>
                  <a:srgbClr val="414A55"/>
                </a:solidFill>
                <a:latin typeface="Calibri"/>
                <a:cs typeface="Calibri"/>
              </a:rPr>
              <a:t>protocol</a:t>
            </a:r>
            <a:endParaRPr sz="32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289C7-51DE-71C8-D7FF-401FBD75C872}"/>
              </a:ext>
            </a:extLst>
          </p:cNvPr>
          <p:cNvSpPr>
            <a:spLocks noGrp="1"/>
          </p:cNvSpPr>
          <p:nvPr>
            <p:ph type="title"/>
          </p:nvPr>
        </p:nvSpPr>
        <p:spPr>
          <a:xfrm>
            <a:off x="2020061" y="509143"/>
            <a:ext cx="9424670" cy="1169551"/>
          </a:xfrm>
        </p:spPr>
        <p:txBody>
          <a:bodyPr/>
          <a:lstStyle/>
          <a:p>
            <a:r>
              <a:rPr lang="en-US" dirty="0"/>
              <a:t>Role of the Game Administration/Event Managers</a:t>
            </a:r>
          </a:p>
        </p:txBody>
      </p:sp>
      <p:sp>
        <p:nvSpPr>
          <p:cNvPr id="3" name="Text Placeholder 2">
            <a:extLst>
              <a:ext uri="{FF2B5EF4-FFF2-40B4-BE49-F238E27FC236}">
                <a16:creationId xmlns:a16="http://schemas.microsoft.com/office/drawing/2014/main" id="{52B7CC14-827D-DDD9-A164-8DCE81FE48D4}"/>
              </a:ext>
            </a:extLst>
          </p:cNvPr>
          <p:cNvSpPr>
            <a:spLocks noGrp="1"/>
          </p:cNvSpPr>
          <p:nvPr>
            <p:ph type="body" idx="1"/>
          </p:nvPr>
        </p:nvSpPr>
        <p:spPr>
          <a:xfrm>
            <a:off x="2020061" y="2001393"/>
            <a:ext cx="9846310" cy="4708981"/>
          </a:xfrm>
        </p:spPr>
        <p:txBody>
          <a:bodyPr/>
          <a:lstStyle/>
          <a:p>
            <a:r>
              <a:rPr lang="en-US" sz="3200" dirty="0"/>
              <a:t>When discriminatory harassing behavior is reported to an event staff or administrator by a student or coach: </a:t>
            </a:r>
          </a:p>
          <a:p>
            <a:pPr lvl="1"/>
            <a:r>
              <a:rPr lang="en-US" sz="2400" dirty="0"/>
              <a:t>▪ Alert officials. Have officials, stop the game, immediately bring both coaches together to discuss what was reported. Explain to both coaches what behaviors were reported and that any such behavior will not be allowed to continue, and consequences will occur if reported again, including potential postponement of the game. </a:t>
            </a:r>
          </a:p>
          <a:p>
            <a:pPr lvl="1"/>
            <a:r>
              <a:rPr lang="en-US" sz="2400" dirty="0"/>
              <a:t>▪ Return coaches to their students to explain what was reported and the consequences that will be applied if the behaviors continue. </a:t>
            </a:r>
          </a:p>
          <a:p>
            <a:pPr lvl="1"/>
            <a:r>
              <a:rPr lang="en-US" sz="2400" dirty="0"/>
              <a:t>▪ Game administrator shall remain present and vigilant regarding other concerns that come up during the event. </a:t>
            </a:r>
          </a:p>
          <a:p>
            <a:endParaRPr lang="en-US" dirty="0"/>
          </a:p>
        </p:txBody>
      </p:sp>
    </p:spTree>
    <p:extLst>
      <p:ext uri="{BB962C8B-B14F-4D97-AF65-F5344CB8AC3E}">
        <p14:creationId xmlns:p14="http://schemas.microsoft.com/office/powerpoint/2010/main" val="35597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12AD5-B247-9579-8B6D-1FF6411D63C7}"/>
              </a:ext>
            </a:extLst>
          </p:cNvPr>
          <p:cNvSpPr>
            <a:spLocks noGrp="1"/>
          </p:cNvSpPr>
          <p:nvPr>
            <p:ph type="title"/>
          </p:nvPr>
        </p:nvSpPr>
        <p:spPr>
          <a:xfrm>
            <a:off x="2031784" y="914400"/>
            <a:ext cx="9424670" cy="584775"/>
          </a:xfrm>
        </p:spPr>
        <p:txBody>
          <a:bodyPr/>
          <a:lstStyle/>
          <a:p>
            <a:r>
              <a:rPr lang="en-US" dirty="0"/>
              <a:t>Role of the Official</a:t>
            </a:r>
          </a:p>
        </p:txBody>
      </p:sp>
      <p:sp>
        <p:nvSpPr>
          <p:cNvPr id="3" name="Text Placeholder 2">
            <a:extLst>
              <a:ext uri="{FF2B5EF4-FFF2-40B4-BE49-F238E27FC236}">
                <a16:creationId xmlns:a16="http://schemas.microsoft.com/office/drawing/2014/main" id="{FA3F8400-2D8D-0FC1-6B58-552951F148A6}"/>
              </a:ext>
            </a:extLst>
          </p:cNvPr>
          <p:cNvSpPr>
            <a:spLocks noGrp="1"/>
          </p:cNvSpPr>
          <p:nvPr>
            <p:ph type="body" idx="1"/>
          </p:nvPr>
        </p:nvSpPr>
        <p:spPr>
          <a:xfrm>
            <a:off x="1066800" y="2001392"/>
            <a:ext cx="10799571" cy="4247008"/>
          </a:xfrm>
        </p:spPr>
        <p:txBody>
          <a:bodyPr/>
          <a:lstStyle/>
          <a:p>
            <a:r>
              <a:rPr lang="en-US" sz="3200" dirty="0"/>
              <a:t>When discriminatory harassing behavior is heard or seen by an official: </a:t>
            </a:r>
          </a:p>
          <a:p>
            <a:pPr lvl="1"/>
            <a:r>
              <a:rPr lang="en-US" sz="2400" dirty="0"/>
              <a:t>▪ Apply NFHS rule as it should be enforced resulting in the appropriate penalty, which may include ejection from the contest. (below) </a:t>
            </a:r>
          </a:p>
          <a:p>
            <a:pPr lvl="1"/>
            <a:r>
              <a:rPr lang="en-US" sz="2400" dirty="0"/>
              <a:t>▪ Speak with both coaches immediately regarding the incident that occurred and ensure that coaches address their teams on expected behaviors for the remainder of the competition. </a:t>
            </a:r>
          </a:p>
          <a:p>
            <a:pPr lvl="1"/>
            <a:r>
              <a:rPr lang="en-US" sz="2400" dirty="0"/>
              <a:t>▪ Officials immediately alert event management of what has occurred so event management can follow through with the school(s) involved. </a:t>
            </a:r>
          </a:p>
        </p:txBody>
      </p:sp>
    </p:spTree>
    <p:extLst>
      <p:ext uri="{BB962C8B-B14F-4D97-AF65-F5344CB8AC3E}">
        <p14:creationId xmlns:p14="http://schemas.microsoft.com/office/powerpoint/2010/main" val="2530267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7865F-1CDB-52E7-593E-C1ECB7488AE3}"/>
              </a:ext>
            </a:extLst>
          </p:cNvPr>
          <p:cNvSpPr>
            <a:spLocks noGrp="1"/>
          </p:cNvSpPr>
          <p:nvPr>
            <p:ph type="title"/>
          </p:nvPr>
        </p:nvSpPr>
        <p:spPr>
          <a:xfrm>
            <a:off x="2020061" y="509143"/>
            <a:ext cx="9424670" cy="584775"/>
          </a:xfrm>
        </p:spPr>
        <p:txBody>
          <a:bodyPr/>
          <a:lstStyle/>
          <a:p>
            <a:r>
              <a:rPr lang="en-US" dirty="0"/>
              <a:t>Role of the Official</a:t>
            </a:r>
          </a:p>
        </p:txBody>
      </p:sp>
      <p:sp>
        <p:nvSpPr>
          <p:cNvPr id="3" name="Text Placeholder 2">
            <a:extLst>
              <a:ext uri="{FF2B5EF4-FFF2-40B4-BE49-F238E27FC236}">
                <a16:creationId xmlns:a16="http://schemas.microsoft.com/office/drawing/2014/main" id="{4A2744A1-DE49-B7EB-23E0-A08BB8C1222A}"/>
              </a:ext>
            </a:extLst>
          </p:cNvPr>
          <p:cNvSpPr>
            <a:spLocks noGrp="1"/>
          </p:cNvSpPr>
          <p:nvPr>
            <p:ph type="body" idx="1"/>
          </p:nvPr>
        </p:nvSpPr>
        <p:spPr>
          <a:xfrm>
            <a:off x="1219200" y="2001393"/>
            <a:ext cx="10647171" cy="4431983"/>
          </a:xfrm>
        </p:spPr>
        <p:txBody>
          <a:bodyPr/>
          <a:lstStyle/>
          <a:p>
            <a:r>
              <a:rPr lang="en-US" sz="3200" dirty="0"/>
              <a:t>When discriminatory harassing behavior is reported to an official by a student or coach: </a:t>
            </a:r>
          </a:p>
          <a:p>
            <a:pPr lvl="1"/>
            <a:r>
              <a:rPr lang="en-US" sz="2400" dirty="0"/>
              <a:t>▪ Stop the game, immediately bring both coaches together to discuss what was reported. Explain to both coaches what behaviors were reported and that any such behavior will not be allowed to continue, and consequences will occur if reported again, including potential postponement of the game. </a:t>
            </a:r>
          </a:p>
          <a:p>
            <a:pPr lvl="1"/>
            <a:r>
              <a:rPr lang="en-US" sz="2400" dirty="0"/>
              <a:t>▪ Return coaches to their students to explain what was reported and the consequences that will be applied if the behaviors continue. </a:t>
            </a:r>
          </a:p>
          <a:p>
            <a:pPr lvl="1"/>
            <a:r>
              <a:rPr lang="en-US" sz="2400" dirty="0"/>
              <a:t>▪ Officials immediately alert event management of what has been reported so event management can follow through with the school(s) involved. </a:t>
            </a:r>
          </a:p>
          <a:p>
            <a:endParaRPr lang="en-US" sz="3200" dirty="0"/>
          </a:p>
        </p:txBody>
      </p:sp>
    </p:spTree>
    <p:extLst>
      <p:ext uri="{BB962C8B-B14F-4D97-AF65-F5344CB8AC3E}">
        <p14:creationId xmlns:p14="http://schemas.microsoft.com/office/powerpoint/2010/main" val="1721281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4044-7496-9962-8498-C73552454395}"/>
              </a:ext>
            </a:extLst>
          </p:cNvPr>
          <p:cNvSpPr>
            <a:spLocks noGrp="1"/>
          </p:cNvSpPr>
          <p:nvPr>
            <p:ph type="title"/>
          </p:nvPr>
        </p:nvSpPr>
        <p:spPr>
          <a:xfrm>
            <a:off x="2020061" y="509143"/>
            <a:ext cx="9424670" cy="584775"/>
          </a:xfrm>
        </p:spPr>
        <p:txBody>
          <a:bodyPr/>
          <a:lstStyle/>
          <a:p>
            <a:r>
              <a:rPr lang="en-US" dirty="0"/>
              <a:t>Scenario 1</a:t>
            </a:r>
          </a:p>
        </p:txBody>
      </p:sp>
      <p:sp>
        <p:nvSpPr>
          <p:cNvPr id="3" name="Text Placeholder 2">
            <a:extLst>
              <a:ext uri="{FF2B5EF4-FFF2-40B4-BE49-F238E27FC236}">
                <a16:creationId xmlns:a16="http://schemas.microsoft.com/office/drawing/2014/main" id="{D10C306C-28AD-34A0-65F0-E7CBDD48BB2F}"/>
              </a:ext>
            </a:extLst>
          </p:cNvPr>
          <p:cNvSpPr>
            <a:spLocks noGrp="1"/>
          </p:cNvSpPr>
          <p:nvPr>
            <p:ph type="body" idx="1"/>
          </p:nvPr>
        </p:nvSpPr>
        <p:spPr>
          <a:xfrm>
            <a:off x="1295400" y="2286000"/>
            <a:ext cx="10494771" cy="3447098"/>
          </a:xfrm>
        </p:spPr>
        <p:txBody>
          <a:bodyPr/>
          <a:lstStyle/>
          <a:p>
            <a:r>
              <a:rPr lang="en-US" sz="2800" dirty="0"/>
              <a:t>My team was waiting at the pool for the opposing team to enter. The team emerged from the locker room with kickboards.  The athletes all were banging clipboards and were extremely loud.  The athletes surrounded the pool and made mocking native American chant type sounds while banging the kickboards on their hands to make it sounds like a drum in a drum circle.  My team was shocked and surprised by this racist culturally appropriative behavior.  This behavior endured for three minutes.  </a:t>
            </a:r>
          </a:p>
        </p:txBody>
      </p:sp>
    </p:spTree>
    <p:extLst>
      <p:ext uri="{BB962C8B-B14F-4D97-AF65-F5344CB8AC3E}">
        <p14:creationId xmlns:p14="http://schemas.microsoft.com/office/powerpoint/2010/main" val="1690182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5850-E6A5-6E5D-DB2D-87E1FDDB8E1B}"/>
              </a:ext>
            </a:extLst>
          </p:cNvPr>
          <p:cNvSpPr>
            <a:spLocks noGrp="1"/>
          </p:cNvSpPr>
          <p:nvPr>
            <p:ph type="title"/>
          </p:nvPr>
        </p:nvSpPr>
        <p:spPr>
          <a:xfrm>
            <a:off x="2020061" y="509143"/>
            <a:ext cx="9424670" cy="584775"/>
          </a:xfrm>
        </p:spPr>
        <p:txBody>
          <a:bodyPr/>
          <a:lstStyle/>
          <a:p>
            <a:r>
              <a:rPr lang="en-US" dirty="0"/>
              <a:t>Scenario 2</a:t>
            </a:r>
          </a:p>
        </p:txBody>
      </p:sp>
      <p:sp>
        <p:nvSpPr>
          <p:cNvPr id="5" name="TextBox 4">
            <a:extLst>
              <a:ext uri="{FF2B5EF4-FFF2-40B4-BE49-F238E27FC236}">
                <a16:creationId xmlns:a16="http://schemas.microsoft.com/office/drawing/2014/main" id="{28376DC6-7F79-0CB1-2684-91339C0A9C4D}"/>
              </a:ext>
            </a:extLst>
          </p:cNvPr>
          <p:cNvSpPr txBox="1"/>
          <p:nvPr/>
        </p:nvSpPr>
        <p:spPr>
          <a:xfrm>
            <a:off x="914400" y="2057400"/>
            <a:ext cx="11201400" cy="3785652"/>
          </a:xfrm>
          <a:prstGeom prst="rect">
            <a:avLst/>
          </a:prstGeom>
          <a:noFill/>
        </p:spPr>
        <p:txBody>
          <a:bodyPr wrap="square">
            <a:spAutoFit/>
          </a:bodyPr>
          <a:lstStyle/>
          <a:p>
            <a:r>
              <a:rPr lang="en-US" sz="2400" dirty="0">
                <a:latin typeface="+mn-lt"/>
              </a:rPr>
              <a:t>During a highly emotional game for both teams, an athlete on the field reported the use of the N-word against him to the coaches. Two other players followed and said they had heard a student on the opposing team call our athlete the N-Word. The coaches did not feel comfortable reporting it to officials at that time as it was the last possession.</a:t>
            </a:r>
          </a:p>
          <a:p>
            <a:endParaRPr lang="en-US" sz="2400" dirty="0">
              <a:latin typeface="+mn-lt"/>
            </a:endParaRPr>
          </a:p>
          <a:p>
            <a:r>
              <a:rPr lang="en-US" sz="2400" dirty="0">
                <a:latin typeface="+mn-lt"/>
              </a:rPr>
              <a:t>Our administration interviewed our student who was called the N-word and the other two players that heard the incident. All of them reported directly hearing the opposing player say the N-word. After the game while shaking hands, the head coach from the opposing team apologized to both my athletes and said he would take care of it.</a:t>
            </a:r>
          </a:p>
          <a:p>
            <a:endParaRPr lang="en-US" sz="2400" dirty="0">
              <a:latin typeface="+mn-lt"/>
            </a:endParaRPr>
          </a:p>
        </p:txBody>
      </p:sp>
    </p:spTree>
    <p:extLst>
      <p:ext uri="{BB962C8B-B14F-4D97-AF65-F5344CB8AC3E}">
        <p14:creationId xmlns:p14="http://schemas.microsoft.com/office/powerpoint/2010/main" val="776566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F6EB8-DC68-D4FE-551B-19F2F6D33805}"/>
              </a:ext>
            </a:extLst>
          </p:cNvPr>
          <p:cNvSpPr>
            <a:spLocks noGrp="1"/>
          </p:cNvSpPr>
          <p:nvPr>
            <p:ph type="title"/>
          </p:nvPr>
        </p:nvSpPr>
        <p:spPr>
          <a:xfrm>
            <a:off x="2020061" y="509143"/>
            <a:ext cx="9424670" cy="584775"/>
          </a:xfrm>
        </p:spPr>
        <p:txBody>
          <a:bodyPr/>
          <a:lstStyle/>
          <a:p>
            <a:r>
              <a:rPr lang="en-US"/>
              <a:t>Scenario #3</a:t>
            </a:r>
          </a:p>
        </p:txBody>
      </p:sp>
      <p:sp>
        <p:nvSpPr>
          <p:cNvPr id="3" name="Text Placeholder 2">
            <a:extLst>
              <a:ext uri="{FF2B5EF4-FFF2-40B4-BE49-F238E27FC236}">
                <a16:creationId xmlns:a16="http://schemas.microsoft.com/office/drawing/2014/main" id="{1A5A146C-AC55-3D35-CD03-5A2A5F296EC1}"/>
              </a:ext>
            </a:extLst>
          </p:cNvPr>
          <p:cNvSpPr>
            <a:spLocks noGrp="1"/>
          </p:cNvSpPr>
          <p:nvPr>
            <p:ph type="body" idx="1"/>
          </p:nvPr>
        </p:nvSpPr>
        <p:spPr>
          <a:xfrm>
            <a:off x="1143000" y="2001393"/>
            <a:ext cx="10723371" cy="3200876"/>
          </a:xfrm>
        </p:spPr>
        <p:txBody>
          <a:bodyPr/>
          <a:lstStyle/>
          <a:p>
            <a:r>
              <a:rPr lang="en-US" dirty="0"/>
              <a:t>Throughout the game student body / spectators of the host school made monkey noises and other animal sounds when any of the opposing school’s students of color went back to serve. At no point during the game management, officials or coaches intervene. </a:t>
            </a:r>
          </a:p>
          <a:p>
            <a:endParaRPr lang="en-US" dirty="0"/>
          </a:p>
          <a:p>
            <a:r>
              <a:rPr lang="en-US" dirty="0"/>
              <a:t>Students from the visiting schools left the facility crying and clearly upset. The coach from the opposing team also appeared to be upset when leaving the facility. </a:t>
            </a:r>
          </a:p>
        </p:txBody>
      </p:sp>
    </p:spTree>
    <p:extLst>
      <p:ext uri="{BB962C8B-B14F-4D97-AF65-F5344CB8AC3E}">
        <p14:creationId xmlns:p14="http://schemas.microsoft.com/office/powerpoint/2010/main" val="4036773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0E401-4689-3587-E1F4-DFC70D495ACC}"/>
              </a:ext>
            </a:extLst>
          </p:cNvPr>
          <p:cNvSpPr>
            <a:spLocks noGrp="1"/>
          </p:cNvSpPr>
          <p:nvPr>
            <p:ph type="title"/>
          </p:nvPr>
        </p:nvSpPr>
        <p:spPr>
          <a:xfrm>
            <a:off x="2020061" y="914400"/>
            <a:ext cx="9424670" cy="584775"/>
          </a:xfrm>
        </p:spPr>
        <p:txBody>
          <a:bodyPr/>
          <a:lstStyle/>
          <a:p>
            <a:r>
              <a:rPr lang="en-US" dirty="0"/>
              <a:t>Best Practices for Interscholastic Events</a:t>
            </a:r>
          </a:p>
        </p:txBody>
      </p:sp>
      <p:sp>
        <p:nvSpPr>
          <p:cNvPr id="3" name="Text Placeholder 2">
            <a:extLst>
              <a:ext uri="{FF2B5EF4-FFF2-40B4-BE49-F238E27FC236}">
                <a16:creationId xmlns:a16="http://schemas.microsoft.com/office/drawing/2014/main" id="{4C8258F1-6C70-58F1-40B2-3BC3D282EF9E}"/>
              </a:ext>
            </a:extLst>
          </p:cNvPr>
          <p:cNvSpPr>
            <a:spLocks noGrp="1"/>
          </p:cNvSpPr>
          <p:nvPr>
            <p:ph type="body" idx="1"/>
          </p:nvPr>
        </p:nvSpPr>
        <p:spPr>
          <a:xfrm>
            <a:off x="990600" y="2001393"/>
            <a:ext cx="10875771" cy="4862870"/>
          </a:xfrm>
        </p:spPr>
        <p:txBody>
          <a:bodyPr/>
          <a:lstStyle/>
          <a:p>
            <a:r>
              <a:rPr lang="en-US" sz="2400" b="0" i="0" dirty="0">
                <a:solidFill>
                  <a:srgbClr val="151515"/>
                </a:solidFill>
                <a:effectLst/>
                <a:latin typeface="Arial" panose="020B0604020202020204" pitchFamily="34" charset="0"/>
              </a:rPr>
              <a:t>» </a:t>
            </a:r>
            <a:r>
              <a:rPr lang="en-US" sz="1800" b="0" i="0" u="sng" dirty="0">
                <a:solidFill>
                  <a:srgbClr val="990000"/>
                </a:solidFill>
                <a:effectLst/>
                <a:latin typeface="Arial" panose="020B0604020202020204" pitchFamily="34" charset="0"/>
                <a:hlinkClick r:id="rId2"/>
              </a:rPr>
              <a:t>Purposeful Planning for </a:t>
            </a:r>
            <a:r>
              <a:rPr lang="en-US" sz="1800" u="sng" dirty="0">
                <a:solidFill>
                  <a:srgbClr val="990000"/>
                </a:solidFill>
                <a:latin typeface="Arial" panose="020B0604020202020204" pitchFamily="34" charset="0"/>
                <a:hlinkClick r:id="rId2"/>
              </a:rPr>
              <a:t>OSAA Events</a:t>
            </a:r>
            <a:r>
              <a:rPr lang="en-US" sz="1800" b="0" i="0" u="sng" dirty="0">
                <a:solidFill>
                  <a:srgbClr val="990000"/>
                </a:solidFill>
                <a:effectLst/>
                <a:latin typeface="Arial" panose="020B0604020202020204" pitchFamily="34" charset="0"/>
                <a:hlinkClick r:id="rId2"/>
              </a:rPr>
              <a:t> Memo</a:t>
            </a:r>
            <a:br>
              <a:rPr lang="en-US" sz="2400" dirty="0"/>
            </a:br>
            <a:r>
              <a:rPr lang="en-US" sz="1400" b="0" i="1" dirty="0">
                <a:solidFill>
                  <a:srgbClr val="151515"/>
                </a:solidFill>
                <a:effectLst/>
                <a:latin typeface="+mn-lt"/>
              </a:rPr>
              <a:t>Contains OSAA information as schools prepare for league/state playoffs, it is important that host schools remember that there should be intentional efforts made to communicate with visiting schools in advance of a contest in order to provide a welcoming environment for visiting participants and spectators.</a:t>
            </a:r>
          </a:p>
          <a:p>
            <a:pPr algn="l"/>
            <a:endParaRPr lang="en-US" sz="1200" i="1" dirty="0">
              <a:solidFill>
                <a:srgbClr val="151515"/>
              </a:solidFill>
              <a:latin typeface="+mn-lt"/>
            </a:endParaRPr>
          </a:p>
          <a:p>
            <a:pPr algn="l"/>
            <a:r>
              <a:rPr lang="en-US" sz="2000" b="0" i="0" dirty="0">
                <a:solidFill>
                  <a:srgbClr val="222222"/>
                </a:solidFill>
                <a:effectLst/>
                <a:latin typeface="Lucida Grande"/>
              </a:rPr>
              <a:t>Code of Conduct</a:t>
            </a:r>
          </a:p>
          <a:p>
            <a:pPr algn="l"/>
            <a:r>
              <a:rPr lang="en-US" sz="2000" b="0" i="0" dirty="0">
                <a:solidFill>
                  <a:srgbClr val="222222"/>
                </a:solidFill>
                <a:effectLst/>
                <a:latin typeface="Lucida Grande"/>
              </a:rPr>
              <a:t>» </a:t>
            </a:r>
            <a:r>
              <a:rPr lang="en-US" sz="2000" b="0" i="0" u="none" strike="noStrike" dirty="0">
                <a:solidFill>
                  <a:srgbClr val="005FA9"/>
                </a:solidFill>
                <a:effectLst/>
                <a:latin typeface="Lucida Grande"/>
                <a:hlinkClick r:id="rId3"/>
              </a:rPr>
              <a:t>Oregon Department of Education: Guidance on Discriminatory Harassment and Bullying in Student Activities and Athletics</a:t>
            </a:r>
            <a:endParaRPr lang="en-US" sz="2000" b="0" i="0" u="none" strike="noStrike" dirty="0">
              <a:solidFill>
                <a:srgbClr val="005FA9"/>
              </a:solidFill>
              <a:effectLst/>
              <a:latin typeface="Lucida Grande"/>
            </a:endParaRPr>
          </a:p>
          <a:p>
            <a:pPr algn="l"/>
            <a:endParaRPr lang="en-US" sz="2000" dirty="0">
              <a:solidFill>
                <a:srgbClr val="005FA9"/>
              </a:solidFill>
              <a:latin typeface="Lucida Grande"/>
            </a:endParaRPr>
          </a:p>
          <a:p>
            <a:pPr algn="l"/>
            <a:r>
              <a:rPr lang="en-US" sz="2000" b="0" i="0" dirty="0">
                <a:solidFill>
                  <a:srgbClr val="222222"/>
                </a:solidFill>
                <a:effectLst/>
                <a:latin typeface="Lucida Grande"/>
              </a:rPr>
              <a:t>» </a:t>
            </a:r>
            <a:r>
              <a:rPr lang="en-US" sz="2000" b="0" i="0" u="none" strike="noStrike" dirty="0">
                <a:solidFill>
                  <a:srgbClr val="005FA9"/>
                </a:solidFill>
                <a:effectLst/>
                <a:latin typeface="Lucida Grande"/>
                <a:hlinkClick r:id="rId4"/>
              </a:rPr>
              <a:t>OASC examples for Spirit Dress Up Days/Nights</a:t>
            </a:r>
            <a:br>
              <a:rPr lang="en-US" sz="2000" b="0" i="0" dirty="0">
                <a:solidFill>
                  <a:srgbClr val="222222"/>
                </a:solidFill>
                <a:effectLst/>
                <a:latin typeface="Lucida Grande"/>
              </a:rPr>
            </a:br>
            <a:r>
              <a:rPr lang="en-US" sz="2000" b="0" i="0" dirty="0">
                <a:solidFill>
                  <a:srgbClr val="222222"/>
                </a:solidFill>
                <a:effectLst/>
                <a:latin typeface="Lucida Grande"/>
              </a:rPr>
              <a:t>» </a:t>
            </a:r>
            <a:r>
              <a:rPr lang="en-US" sz="2000" b="0" i="0" u="none" strike="noStrike" dirty="0">
                <a:solidFill>
                  <a:srgbClr val="005FA9"/>
                </a:solidFill>
                <a:effectLst/>
                <a:latin typeface="Lucida Grande"/>
                <a:hlinkClick r:id="rId5"/>
              </a:rPr>
              <a:t>OASC resource regarding ways schools and administrators can help promote the value of student activities</a:t>
            </a:r>
            <a:endParaRPr lang="en-US" sz="2000" b="0" i="0" dirty="0">
              <a:solidFill>
                <a:srgbClr val="222222"/>
              </a:solidFill>
              <a:effectLst/>
              <a:latin typeface="Lucida Grande"/>
            </a:endParaRPr>
          </a:p>
          <a:p>
            <a:pPr algn="l"/>
            <a:endParaRPr lang="en-US" sz="2000" dirty="0">
              <a:solidFill>
                <a:srgbClr val="005FA9"/>
              </a:solidFill>
              <a:latin typeface="Lucida Grande"/>
            </a:endParaRPr>
          </a:p>
          <a:p>
            <a:pPr algn="l"/>
            <a:r>
              <a:rPr lang="en-US" sz="2000" i="0" dirty="0">
                <a:solidFill>
                  <a:srgbClr val="222222"/>
                </a:solidFill>
                <a:effectLst/>
                <a:latin typeface="Lucida Grande"/>
              </a:rPr>
              <a:t>» </a:t>
            </a:r>
            <a:r>
              <a:rPr lang="en-US" sz="2000" i="0" u="none" strike="noStrike" dirty="0">
                <a:solidFill>
                  <a:srgbClr val="005FA9"/>
                </a:solidFill>
                <a:effectLst/>
                <a:latin typeface="Lucida Grande"/>
                <a:hlinkClick r:id="rId6"/>
              </a:rPr>
              <a:t>OSAA Event Management Suggestions</a:t>
            </a:r>
            <a:endParaRPr lang="en-US" sz="2000" i="0" dirty="0">
              <a:solidFill>
                <a:srgbClr val="222222"/>
              </a:solidFill>
              <a:effectLst/>
              <a:latin typeface="Lucida Grande"/>
            </a:endParaRPr>
          </a:p>
          <a:p>
            <a:pPr algn="l"/>
            <a:endParaRPr lang="en-US" sz="2000" dirty="0">
              <a:solidFill>
                <a:srgbClr val="005FA9"/>
              </a:solidFill>
              <a:latin typeface="Lucida Grande"/>
            </a:endParaRPr>
          </a:p>
          <a:p>
            <a:pPr algn="l"/>
            <a:endParaRPr lang="en-US" sz="2000" b="0" i="0" dirty="0">
              <a:solidFill>
                <a:srgbClr val="222222"/>
              </a:solidFill>
              <a:effectLst/>
              <a:latin typeface="Lucida Grande"/>
            </a:endParaRPr>
          </a:p>
          <a:p>
            <a:endParaRPr lang="en-US" sz="2000" dirty="0">
              <a:latin typeface="+mn-lt"/>
            </a:endParaRPr>
          </a:p>
        </p:txBody>
      </p:sp>
    </p:spTree>
    <p:extLst>
      <p:ext uri="{BB962C8B-B14F-4D97-AF65-F5344CB8AC3E}">
        <p14:creationId xmlns:p14="http://schemas.microsoft.com/office/powerpoint/2010/main" val="1343705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54762" rIns="0" bIns="0" rtlCol="0">
            <a:spAutoFit/>
          </a:bodyPr>
          <a:lstStyle/>
          <a:p>
            <a:pPr marL="12700">
              <a:lnSpc>
                <a:spcPct val="100000"/>
              </a:lnSpc>
              <a:spcBef>
                <a:spcPts val="105"/>
              </a:spcBef>
            </a:pPr>
            <a:r>
              <a:rPr spc="-10" dirty="0"/>
              <a:t>QUESTIONS</a:t>
            </a:r>
          </a:p>
        </p:txBody>
      </p:sp>
      <p:sp>
        <p:nvSpPr>
          <p:cNvPr id="4" name="TextBox 3">
            <a:extLst>
              <a:ext uri="{FF2B5EF4-FFF2-40B4-BE49-F238E27FC236}">
                <a16:creationId xmlns:a16="http://schemas.microsoft.com/office/drawing/2014/main" id="{DD295409-D145-BED5-FBC3-3B316613D750}"/>
              </a:ext>
            </a:extLst>
          </p:cNvPr>
          <p:cNvSpPr txBox="1"/>
          <p:nvPr/>
        </p:nvSpPr>
        <p:spPr>
          <a:xfrm>
            <a:off x="1371600" y="2286000"/>
            <a:ext cx="9867139" cy="2231380"/>
          </a:xfrm>
          <a:prstGeom prst="rect">
            <a:avLst/>
          </a:prstGeom>
          <a:noFill/>
        </p:spPr>
        <p:txBody>
          <a:bodyPr wrap="square" rtlCol="0">
            <a:spAutoFit/>
          </a:bodyPr>
          <a:lstStyle/>
          <a:p>
            <a:r>
              <a:rPr lang="en-US" sz="2800" dirty="0">
                <a:latin typeface="+mn-lt"/>
              </a:rPr>
              <a:t>Contact Information:</a:t>
            </a:r>
          </a:p>
          <a:p>
            <a:endParaRPr lang="en-US" sz="2800" dirty="0">
              <a:latin typeface="+mn-lt"/>
            </a:endParaRPr>
          </a:p>
          <a:p>
            <a:r>
              <a:rPr lang="en-US" sz="2800" dirty="0">
                <a:latin typeface="+mn-lt"/>
              </a:rPr>
              <a:t>OSAA Executive Director, Peter Weber:  </a:t>
            </a:r>
            <a:r>
              <a:rPr lang="en-US" sz="2800" dirty="0">
                <a:latin typeface="+mn-lt"/>
                <a:hlinkClick r:id="rId2"/>
              </a:rPr>
              <a:t>peterw@osaa.org</a:t>
            </a:r>
            <a:endParaRPr lang="en-US" sz="2800" dirty="0">
              <a:latin typeface="+mn-lt"/>
            </a:endParaRPr>
          </a:p>
          <a:p>
            <a:r>
              <a:rPr lang="en-US" sz="2700" dirty="0">
                <a:latin typeface="+mn-lt"/>
              </a:rPr>
              <a:t>OSAA Asst. Executive Director, Monica Maxwell: </a:t>
            </a:r>
            <a:r>
              <a:rPr lang="en-US" sz="2700" dirty="0">
                <a:latin typeface="+mn-lt"/>
                <a:hlinkClick r:id="rId3"/>
              </a:rPr>
              <a:t>monicam@osaa.org</a:t>
            </a:r>
            <a:r>
              <a:rPr lang="en-US" sz="2700" dirty="0">
                <a:latin typeface="+mn-lt"/>
              </a:rPr>
              <a:t>   </a:t>
            </a:r>
          </a:p>
          <a:p>
            <a:endParaRPr lang="en-US" sz="2800" dirty="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29D4-126F-3DFE-188C-7597528C9C90}"/>
              </a:ext>
            </a:extLst>
          </p:cNvPr>
          <p:cNvSpPr>
            <a:spLocks noGrp="1"/>
          </p:cNvSpPr>
          <p:nvPr>
            <p:ph type="title"/>
          </p:nvPr>
        </p:nvSpPr>
        <p:spPr>
          <a:xfrm>
            <a:off x="1981200" y="762000"/>
            <a:ext cx="9424670" cy="584775"/>
          </a:xfrm>
        </p:spPr>
        <p:txBody>
          <a:bodyPr/>
          <a:lstStyle/>
          <a:p>
            <a:r>
              <a:rPr lang="en-US" dirty="0"/>
              <a:t>Complaint Form Data</a:t>
            </a:r>
          </a:p>
        </p:txBody>
      </p:sp>
      <p:sp>
        <p:nvSpPr>
          <p:cNvPr id="3" name="Text Placeholder 2">
            <a:extLst>
              <a:ext uri="{FF2B5EF4-FFF2-40B4-BE49-F238E27FC236}">
                <a16:creationId xmlns:a16="http://schemas.microsoft.com/office/drawing/2014/main" id="{E8FC5D52-40FC-E3CD-1CD8-08A733DD1C93}"/>
              </a:ext>
            </a:extLst>
          </p:cNvPr>
          <p:cNvSpPr>
            <a:spLocks noGrp="1"/>
          </p:cNvSpPr>
          <p:nvPr>
            <p:ph type="body" idx="1"/>
          </p:nvPr>
        </p:nvSpPr>
        <p:spPr>
          <a:xfrm>
            <a:off x="1066800" y="2001393"/>
            <a:ext cx="10799571" cy="8987076"/>
          </a:xfrm>
        </p:spPr>
        <p:txBody>
          <a:bodyPr numCol="2"/>
          <a:lstStyle/>
          <a:p>
            <a:pPr marL="457200" indent="-457200">
              <a:buFont typeface="Arial" panose="020B0604020202020204" pitchFamily="34" charset="0"/>
              <a:buChar char="•"/>
            </a:pPr>
            <a:r>
              <a:rPr lang="en-US" dirty="0"/>
              <a:t>71% of complaints received during</a:t>
            </a:r>
          </a:p>
          <a:p>
            <a:pPr marL="914400" lvl="1" indent="-457200">
              <a:buFont typeface="Arial" panose="020B0604020202020204" pitchFamily="34" charset="0"/>
              <a:buChar char="•"/>
            </a:pPr>
            <a:r>
              <a:rPr lang="en-US" dirty="0"/>
              <a:t>Football: 30%</a:t>
            </a:r>
          </a:p>
          <a:p>
            <a:pPr marL="914400" lvl="1" indent="-457200">
              <a:buFont typeface="Arial" panose="020B0604020202020204" pitchFamily="34" charset="0"/>
              <a:buChar char="•"/>
            </a:pPr>
            <a:r>
              <a:rPr lang="en-US" dirty="0"/>
              <a:t>Soccer: 20%</a:t>
            </a:r>
          </a:p>
          <a:p>
            <a:pPr marL="914400" lvl="1" indent="-457200">
              <a:buFont typeface="Arial" panose="020B0604020202020204" pitchFamily="34" charset="0"/>
              <a:buChar char="•"/>
            </a:pPr>
            <a:r>
              <a:rPr lang="en-US" dirty="0"/>
              <a:t>Basketball 21%</a:t>
            </a:r>
          </a:p>
          <a:p>
            <a:endParaRPr lang="en-US" dirty="0"/>
          </a:p>
          <a:p>
            <a:pPr marL="457200" indent="-457200">
              <a:buFont typeface="Arial" panose="020B0604020202020204" pitchFamily="34" charset="0"/>
              <a:buChar char="•"/>
            </a:pPr>
            <a:r>
              <a:rPr lang="en-US" dirty="0"/>
              <a:t>Nature of complaints:</a:t>
            </a:r>
          </a:p>
          <a:p>
            <a:pPr marL="914400" lvl="1" indent="-457200">
              <a:buFont typeface="Arial" panose="020B0604020202020204" pitchFamily="34" charset="0"/>
              <a:buChar char="•"/>
            </a:pPr>
            <a:r>
              <a:rPr lang="en-US" dirty="0"/>
              <a:t>Discriminatory Act/Discriminatory Harassment</a:t>
            </a:r>
          </a:p>
          <a:p>
            <a:pPr marL="914400" lvl="1" indent="-457200">
              <a:buFont typeface="Arial" panose="020B0604020202020204" pitchFamily="34" charset="0"/>
              <a:buChar char="•"/>
            </a:pPr>
            <a:r>
              <a:rPr lang="en-US" dirty="0"/>
              <a:t>Unsportsmanlike behaviors</a:t>
            </a:r>
          </a:p>
          <a:p>
            <a:pPr lvl="1"/>
            <a:endParaRPr lang="en-US" dirty="0"/>
          </a:p>
          <a:p>
            <a:pPr marL="457200" indent="-457200">
              <a:buFont typeface="Arial" panose="020B0604020202020204" pitchFamily="34" charset="0"/>
              <a:buChar char="•"/>
            </a:pPr>
            <a:r>
              <a:rPr lang="en-US" dirty="0"/>
              <a:t>Submitted against:</a:t>
            </a:r>
          </a:p>
          <a:p>
            <a:pPr marL="914400" lvl="1" indent="-457200">
              <a:buFont typeface="Arial" panose="020B0604020202020204" pitchFamily="34" charset="0"/>
              <a:buChar char="•"/>
            </a:pPr>
            <a:r>
              <a:rPr lang="en-US" dirty="0"/>
              <a:t>Student sections</a:t>
            </a:r>
          </a:p>
          <a:p>
            <a:pPr marL="914400" lvl="1" indent="-457200">
              <a:buFont typeface="Arial" panose="020B0604020202020204" pitchFamily="34" charset="0"/>
              <a:buChar char="•"/>
            </a:pPr>
            <a:r>
              <a:rPr lang="en-US" dirty="0"/>
              <a:t>Coaches</a:t>
            </a:r>
          </a:p>
          <a:p>
            <a:pPr marL="914400" lvl="1" indent="-457200">
              <a:buFont typeface="Arial" panose="020B0604020202020204" pitchFamily="34" charset="0"/>
              <a:buChar char="•"/>
            </a:pPr>
            <a:r>
              <a:rPr lang="en-US" dirty="0"/>
              <a:t>Athletes/Participants </a:t>
            </a:r>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lvl="1"/>
            <a:endParaRPr lang="en-US" dirty="0"/>
          </a:p>
          <a:p>
            <a:pPr marL="914400" lvl="1" indent="-457200">
              <a:buFont typeface="Arial" panose="020B0604020202020204" pitchFamily="34" charset="0"/>
              <a:buChar char="•"/>
            </a:pPr>
            <a:r>
              <a:rPr lang="en-US" dirty="0"/>
              <a:t>Administrators/Athletic Directors</a:t>
            </a:r>
          </a:p>
          <a:p>
            <a:pPr marL="914400" lvl="1" indent="-457200">
              <a:buFont typeface="Arial" panose="020B0604020202020204" pitchFamily="34" charset="0"/>
              <a:buChar char="•"/>
            </a:pPr>
            <a:r>
              <a:rPr lang="en-US" dirty="0"/>
              <a:t>Spectators</a:t>
            </a:r>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r>
              <a:rPr lang="en-US" dirty="0"/>
              <a:t>		</a:t>
            </a:r>
          </a:p>
        </p:txBody>
      </p:sp>
    </p:spTree>
    <p:extLst>
      <p:ext uri="{BB962C8B-B14F-4D97-AF65-F5344CB8AC3E}">
        <p14:creationId xmlns:p14="http://schemas.microsoft.com/office/powerpoint/2010/main" val="2331537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BA181-D464-1F05-8EF0-D0541567AB69}"/>
              </a:ext>
            </a:extLst>
          </p:cNvPr>
          <p:cNvSpPr>
            <a:spLocks noGrp="1"/>
          </p:cNvSpPr>
          <p:nvPr>
            <p:ph type="title"/>
          </p:nvPr>
        </p:nvSpPr>
        <p:spPr>
          <a:xfrm>
            <a:off x="1981200" y="758787"/>
            <a:ext cx="9424670" cy="584775"/>
          </a:xfrm>
        </p:spPr>
        <p:txBody>
          <a:bodyPr/>
          <a:lstStyle/>
          <a:p>
            <a:r>
              <a:rPr lang="en-US" dirty="0"/>
              <a:t>Common Reports</a:t>
            </a:r>
          </a:p>
        </p:txBody>
      </p:sp>
      <p:sp>
        <p:nvSpPr>
          <p:cNvPr id="3" name="Text Placeholder 2">
            <a:extLst>
              <a:ext uri="{FF2B5EF4-FFF2-40B4-BE49-F238E27FC236}">
                <a16:creationId xmlns:a16="http://schemas.microsoft.com/office/drawing/2014/main" id="{984C3B14-C40F-E143-6C01-C859CACE5835}"/>
              </a:ext>
            </a:extLst>
          </p:cNvPr>
          <p:cNvSpPr>
            <a:spLocks noGrp="1"/>
          </p:cNvSpPr>
          <p:nvPr>
            <p:ph type="body" idx="1"/>
          </p:nvPr>
        </p:nvSpPr>
        <p:spPr>
          <a:xfrm>
            <a:off x="1219200" y="2001393"/>
            <a:ext cx="10647171" cy="3662541"/>
          </a:xfrm>
        </p:spPr>
        <p:txBody>
          <a:bodyPr/>
          <a:lstStyle/>
          <a:p>
            <a:pPr marL="457200" indent="-457200">
              <a:buFont typeface="Arial" panose="020B0604020202020204" pitchFamily="34" charset="0"/>
              <a:buChar char="•"/>
            </a:pPr>
            <a:r>
              <a:rPr lang="en-US" dirty="0"/>
              <a:t>Use of racial slur during competition</a:t>
            </a:r>
          </a:p>
          <a:p>
            <a:pPr marL="914400" lvl="1" indent="-457200">
              <a:buFont typeface="Arial" panose="020B0604020202020204" pitchFamily="34" charset="0"/>
              <a:buChar char="•"/>
            </a:pPr>
            <a:r>
              <a:rPr lang="en-US" dirty="0"/>
              <a:t>Often times reported to coach or official</a:t>
            </a:r>
          </a:p>
          <a:p>
            <a:pPr lvl="1"/>
            <a:endParaRPr lang="en-US" dirty="0"/>
          </a:p>
          <a:p>
            <a:pPr marL="457200" indent="-457200">
              <a:buFont typeface="Arial" panose="020B0604020202020204" pitchFamily="34" charset="0"/>
              <a:buChar char="•"/>
            </a:pPr>
            <a:r>
              <a:rPr lang="en-US" dirty="0"/>
              <a:t>Spectator/Student section harassing athletes during game</a:t>
            </a:r>
          </a:p>
          <a:p>
            <a:pPr marL="914400" lvl="1" indent="-457200">
              <a:buFont typeface="Arial" panose="020B0604020202020204" pitchFamily="34" charset="0"/>
              <a:buChar char="•"/>
            </a:pPr>
            <a:r>
              <a:rPr lang="en-US" dirty="0"/>
              <a:t>Discriminatory language used </a:t>
            </a:r>
          </a:p>
          <a:p>
            <a:pPr marL="914400" lvl="1"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Spectator interactions before/after event occurs</a:t>
            </a:r>
          </a:p>
          <a:p>
            <a:pPr marL="914400" lvl="1" indent="-457200">
              <a:buFont typeface="Arial" panose="020B0604020202020204" pitchFamily="34" charset="0"/>
              <a:buChar char="•"/>
            </a:pPr>
            <a:r>
              <a:rPr lang="en-US" dirty="0"/>
              <a:t>Online </a:t>
            </a:r>
          </a:p>
          <a:p>
            <a:pPr marL="914400" lvl="1"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Student Section Theme night events </a:t>
            </a:r>
          </a:p>
          <a:p>
            <a:endParaRPr lang="en-US" dirty="0"/>
          </a:p>
        </p:txBody>
      </p:sp>
    </p:spTree>
    <p:extLst>
      <p:ext uri="{BB962C8B-B14F-4D97-AF65-F5344CB8AC3E}">
        <p14:creationId xmlns:p14="http://schemas.microsoft.com/office/powerpoint/2010/main" val="2627844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20061" y="509143"/>
            <a:ext cx="9424670" cy="842025"/>
          </a:xfrm>
          <a:prstGeom prst="rect">
            <a:avLst/>
          </a:prstGeom>
        </p:spPr>
        <p:txBody>
          <a:bodyPr vert="horz" wrap="square" lIns="0" tIns="254762" rIns="0" bIns="0" rtlCol="0">
            <a:spAutoFit/>
          </a:bodyPr>
          <a:lstStyle/>
          <a:p>
            <a:pPr marL="12700">
              <a:lnSpc>
                <a:spcPct val="100000"/>
              </a:lnSpc>
              <a:spcBef>
                <a:spcPts val="105"/>
              </a:spcBef>
            </a:pPr>
            <a:r>
              <a:rPr lang="en-US" dirty="0"/>
              <a:t>Oregon Incidents</a:t>
            </a:r>
            <a:endParaRPr spc="-10" dirty="0"/>
          </a:p>
        </p:txBody>
      </p:sp>
      <p:sp>
        <p:nvSpPr>
          <p:cNvPr id="3" name="object 3"/>
          <p:cNvSpPr txBox="1"/>
          <p:nvPr/>
        </p:nvSpPr>
        <p:spPr>
          <a:xfrm>
            <a:off x="10848213" y="6542328"/>
            <a:ext cx="1061085" cy="239395"/>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414A55"/>
                </a:solidFill>
                <a:latin typeface="Calibri"/>
                <a:cs typeface="Calibri"/>
                <a:hlinkClick r:id="rId3"/>
              </a:rPr>
              <a:t>www.osaa.org</a:t>
            </a:r>
            <a:endParaRPr sz="1400">
              <a:latin typeface="Calibri"/>
              <a:cs typeface="Calibri"/>
            </a:endParaRPr>
          </a:p>
        </p:txBody>
      </p:sp>
      <p:grpSp>
        <p:nvGrpSpPr>
          <p:cNvPr id="4" name="object 4"/>
          <p:cNvGrpSpPr/>
          <p:nvPr/>
        </p:nvGrpSpPr>
        <p:grpSpPr>
          <a:xfrm>
            <a:off x="746379" y="1839086"/>
            <a:ext cx="10699750" cy="4402455"/>
            <a:chOff x="746379" y="1839086"/>
            <a:chExt cx="10699750" cy="4402455"/>
          </a:xfrm>
        </p:grpSpPr>
        <p:pic>
          <p:nvPicPr>
            <p:cNvPr id="5" name="object 5"/>
            <p:cNvPicPr/>
            <p:nvPr/>
          </p:nvPicPr>
          <p:blipFill>
            <a:blip r:embed="rId4" cstate="print"/>
            <a:stretch>
              <a:fillRect/>
            </a:stretch>
          </p:blipFill>
          <p:spPr>
            <a:xfrm>
              <a:off x="755904" y="1848612"/>
              <a:ext cx="6647688" cy="4012691"/>
            </a:xfrm>
            <a:prstGeom prst="rect">
              <a:avLst/>
            </a:prstGeom>
          </p:spPr>
        </p:pic>
        <p:sp>
          <p:nvSpPr>
            <p:cNvPr id="6" name="object 6"/>
            <p:cNvSpPr/>
            <p:nvPr/>
          </p:nvSpPr>
          <p:spPr>
            <a:xfrm>
              <a:off x="751141" y="1843849"/>
              <a:ext cx="6657340" cy="4022725"/>
            </a:xfrm>
            <a:custGeom>
              <a:avLst/>
              <a:gdLst/>
              <a:ahLst/>
              <a:cxnLst/>
              <a:rect l="l" t="t" r="r" b="b"/>
              <a:pathLst>
                <a:path w="6657340" h="4022725">
                  <a:moveTo>
                    <a:pt x="0" y="4022216"/>
                  </a:moveTo>
                  <a:lnTo>
                    <a:pt x="6657213" y="4022216"/>
                  </a:lnTo>
                  <a:lnTo>
                    <a:pt x="6657213" y="0"/>
                  </a:lnTo>
                  <a:lnTo>
                    <a:pt x="0" y="0"/>
                  </a:lnTo>
                  <a:lnTo>
                    <a:pt x="0" y="4022216"/>
                  </a:lnTo>
                  <a:close/>
                </a:path>
              </a:pathLst>
            </a:custGeom>
            <a:ln w="9525">
              <a:solidFill>
                <a:srgbClr val="A6A6A6"/>
              </a:solidFill>
            </a:ln>
          </p:spPr>
          <p:txBody>
            <a:bodyPr wrap="square" lIns="0" tIns="0" rIns="0" bIns="0" rtlCol="0"/>
            <a:lstStyle/>
            <a:p>
              <a:endParaRPr/>
            </a:p>
          </p:txBody>
        </p:sp>
        <p:pic>
          <p:nvPicPr>
            <p:cNvPr id="7" name="object 7"/>
            <p:cNvPicPr/>
            <p:nvPr/>
          </p:nvPicPr>
          <p:blipFill>
            <a:blip r:embed="rId5" cstate="print"/>
            <a:stretch>
              <a:fillRect/>
            </a:stretch>
          </p:blipFill>
          <p:spPr>
            <a:xfrm>
              <a:off x="5440680" y="3302508"/>
              <a:ext cx="5995416" cy="2929128"/>
            </a:xfrm>
            <a:prstGeom prst="rect">
              <a:avLst/>
            </a:prstGeom>
          </p:spPr>
        </p:pic>
        <p:sp>
          <p:nvSpPr>
            <p:cNvPr id="8" name="object 8"/>
            <p:cNvSpPr/>
            <p:nvPr/>
          </p:nvSpPr>
          <p:spPr>
            <a:xfrm>
              <a:off x="5435854" y="3297745"/>
              <a:ext cx="6005195" cy="2938780"/>
            </a:xfrm>
            <a:custGeom>
              <a:avLst/>
              <a:gdLst/>
              <a:ahLst/>
              <a:cxnLst/>
              <a:rect l="l" t="t" r="r" b="b"/>
              <a:pathLst>
                <a:path w="6005195" h="2938779">
                  <a:moveTo>
                    <a:pt x="0" y="2938653"/>
                  </a:moveTo>
                  <a:lnTo>
                    <a:pt x="6004940" y="2938653"/>
                  </a:lnTo>
                  <a:lnTo>
                    <a:pt x="6004940" y="0"/>
                  </a:lnTo>
                  <a:lnTo>
                    <a:pt x="0" y="0"/>
                  </a:lnTo>
                  <a:lnTo>
                    <a:pt x="0" y="2938653"/>
                  </a:lnTo>
                  <a:close/>
                </a:path>
              </a:pathLst>
            </a:custGeom>
            <a:ln w="9525">
              <a:solidFill>
                <a:srgbClr val="A6A6A6"/>
              </a:solidFill>
            </a:ln>
          </p:spPr>
          <p:txBody>
            <a:bodyPr wrap="square" lIns="0" tIns="0" rIns="0" bIns="0" rtlCol="0"/>
            <a:lstStyle/>
            <a:p>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54762" rIns="0" bIns="0" rtlCol="0">
            <a:spAutoFit/>
          </a:bodyPr>
          <a:lstStyle/>
          <a:p>
            <a:pPr marL="12700">
              <a:lnSpc>
                <a:spcPct val="100000"/>
              </a:lnSpc>
              <a:spcBef>
                <a:spcPts val="105"/>
              </a:spcBef>
            </a:pPr>
            <a:r>
              <a:rPr dirty="0"/>
              <a:t>HB</a:t>
            </a:r>
            <a:r>
              <a:rPr spc="-10" dirty="0"/>
              <a:t> </a:t>
            </a:r>
            <a:r>
              <a:rPr dirty="0"/>
              <a:t>3409,</a:t>
            </a:r>
            <a:r>
              <a:rPr spc="-25" dirty="0"/>
              <a:t> </a:t>
            </a:r>
            <a:r>
              <a:rPr spc="-10" dirty="0"/>
              <a:t>ANTI-</a:t>
            </a:r>
            <a:r>
              <a:rPr spc="-20" dirty="0"/>
              <a:t>DISCRIMINATION</a:t>
            </a:r>
            <a:r>
              <a:rPr spc="-40" dirty="0"/>
              <a:t> </a:t>
            </a:r>
            <a:r>
              <a:rPr spc="-20" dirty="0"/>
              <a:t>LAWS</a:t>
            </a:r>
          </a:p>
        </p:txBody>
      </p:sp>
      <p:pic>
        <p:nvPicPr>
          <p:cNvPr id="3" name="object 3"/>
          <p:cNvPicPr/>
          <p:nvPr/>
        </p:nvPicPr>
        <p:blipFill>
          <a:blip r:embed="rId3" cstate="print"/>
          <a:stretch>
            <a:fillRect/>
          </a:stretch>
        </p:blipFill>
        <p:spPr>
          <a:xfrm>
            <a:off x="1828800" y="626363"/>
            <a:ext cx="10363200" cy="623163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54762" rIns="0" bIns="0" rtlCol="0">
            <a:spAutoFit/>
          </a:bodyPr>
          <a:lstStyle/>
          <a:p>
            <a:pPr marL="12700">
              <a:lnSpc>
                <a:spcPct val="100000"/>
              </a:lnSpc>
              <a:spcBef>
                <a:spcPts val="105"/>
              </a:spcBef>
            </a:pPr>
            <a:r>
              <a:rPr dirty="0"/>
              <a:t>FOCUS</a:t>
            </a:r>
            <a:r>
              <a:rPr spc="-10" dirty="0"/>
              <a:t> </a:t>
            </a:r>
            <a:r>
              <a:rPr dirty="0"/>
              <a:t>OF</a:t>
            </a:r>
            <a:r>
              <a:rPr spc="-10" dirty="0"/>
              <a:t> </a:t>
            </a:r>
            <a:r>
              <a:rPr dirty="0"/>
              <a:t>HOUSE</a:t>
            </a:r>
            <a:r>
              <a:rPr spc="-10" dirty="0"/>
              <a:t> </a:t>
            </a:r>
            <a:r>
              <a:rPr dirty="0"/>
              <a:t>BILL</a:t>
            </a:r>
            <a:r>
              <a:rPr spc="-10" dirty="0"/>
              <a:t> </a:t>
            </a:r>
            <a:r>
              <a:rPr spc="-20" dirty="0"/>
              <a:t>3409</a:t>
            </a:r>
          </a:p>
        </p:txBody>
      </p:sp>
      <p:sp>
        <p:nvSpPr>
          <p:cNvPr id="4" name="object 4"/>
          <p:cNvSpPr txBox="1"/>
          <p:nvPr/>
        </p:nvSpPr>
        <p:spPr>
          <a:xfrm>
            <a:off x="10848213" y="6586905"/>
            <a:ext cx="1061085" cy="203835"/>
          </a:xfrm>
          <a:prstGeom prst="rect">
            <a:avLst/>
          </a:prstGeom>
        </p:spPr>
        <p:txBody>
          <a:bodyPr vert="horz" wrap="square" lIns="0" tIns="0" rIns="0" bIns="0" rtlCol="0">
            <a:spAutoFit/>
          </a:bodyPr>
          <a:lstStyle/>
          <a:p>
            <a:pPr marL="12700">
              <a:lnSpc>
                <a:spcPts val="1435"/>
              </a:lnSpc>
            </a:pPr>
            <a:r>
              <a:rPr sz="1400" spc="-10" dirty="0">
                <a:solidFill>
                  <a:srgbClr val="414A55"/>
                </a:solidFill>
                <a:latin typeface="Calibri"/>
                <a:cs typeface="Calibri"/>
                <a:hlinkClick r:id="rId2"/>
              </a:rPr>
              <a:t>www.osaa.org</a:t>
            </a:r>
            <a:endParaRPr sz="1400">
              <a:latin typeface="Calibri"/>
              <a:cs typeface="Calibri"/>
            </a:endParaRPr>
          </a:p>
        </p:txBody>
      </p:sp>
      <p:sp>
        <p:nvSpPr>
          <p:cNvPr id="3" name="object 3"/>
          <p:cNvSpPr txBox="1"/>
          <p:nvPr/>
        </p:nvSpPr>
        <p:spPr>
          <a:xfrm>
            <a:off x="2020061" y="1999868"/>
            <a:ext cx="9705340" cy="3866515"/>
          </a:xfrm>
          <a:prstGeom prst="rect">
            <a:avLst/>
          </a:prstGeom>
        </p:spPr>
        <p:txBody>
          <a:bodyPr vert="horz" wrap="square" lIns="0" tIns="12065" rIns="0" bIns="0" rtlCol="0">
            <a:spAutoFit/>
          </a:bodyPr>
          <a:lstStyle/>
          <a:p>
            <a:pPr marL="354965" indent="-342265">
              <a:lnSpc>
                <a:spcPct val="100000"/>
              </a:lnSpc>
              <a:spcBef>
                <a:spcPts val="95"/>
              </a:spcBef>
              <a:buFont typeface="Wingdings"/>
              <a:buChar char=""/>
              <a:tabLst>
                <a:tab pos="354965" algn="l"/>
                <a:tab pos="355600" algn="l"/>
              </a:tabLst>
            </a:pPr>
            <a:r>
              <a:rPr sz="2800" dirty="0">
                <a:solidFill>
                  <a:srgbClr val="414A55"/>
                </a:solidFill>
                <a:latin typeface="Calibri"/>
                <a:cs typeface="Calibri"/>
              </a:rPr>
              <a:t>HB</a:t>
            </a:r>
            <a:r>
              <a:rPr sz="2800" spc="-30" dirty="0">
                <a:solidFill>
                  <a:srgbClr val="414A55"/>
                </a:solidFill>
                <a:latin typeface="Calibri"/>
                <a:cs typeface="Calibri"/>
              </a:rPr>
              <a:t> </a:t>
            </a:r>
            <a:r>
              <a:rPr sz="2800" spc="-10" dirty="0">
                <a:solidFill>
                  <a:srgbClr val="414A55"/>
                </a:solidFill>
                <a:latin typeface="Calibri"/>
                <a:cs typeface="Calibri"/>
              </a:rPr>
              <a:t>3409:</a:t>
            </a:r>
            <a:endParaRPr sz="2800">
              <a:latin typeface="Calibri"/>
              <a:cs typeface="Calibri"/>
            </a:endParaRPr>
          </a:p>
          <a:p>
            <a:pPr marL="756285" marR="99695" lvl="1" indent="-287020">
              <a:lnSpc>
                <a:spcPct val="100000"/>
              </a:lnSpc>
              <a:buFont typeface="Arial"/>
              <a:buChar char="•"/>
              <a:tabLst>
                <a:tab pos="756285" algn="l"/>
                <a:tab pos="756920" algn="l"/>
              </a:tabLst>
            </a:pPr>
            <a:r>
              <a:rPr sz="2800" dirty="0">
                <a:solidFill>
                  <a:srgbClr val="414A55"/>
                </a:solidFill>
                <a:latin typeface="Calibri"/>
                <a:cs typeface="Calibri"/>
              </a:rPr>
              <a:t>(A)</a:t>
            </a:r>
            <a:r>
              <a:rPr sz="2800" spc="-75" dirty="0">
                <a:solidFill>
                  <a:srgbClr val="414A55"/>
                </a:solidFill>
                <a:latin typeface="Calibri"/>
                <a:cs typeface="Calibri"/>
              </a:rPr>
              <a:t> </a:t>
            </a:r>
            <a:r>
              <a:rPr sz="2800" spc="-10" dirty="0">
                <a:solidFill>
                  <a:srgbClr val="414A55"/>
                </a:solidFill>
                <a:latin typeface="Calibri"/>
                <a:cs typeface="Calibri"/>
              </a:rPr>
              <a:t>Implements</a:t>
            </a:r>
            <a:r>
              <a:rPr sz="2800" spc="-60" dirty="0">
                <a:solidFill>
                  <a:srgbClr val="414A55"/>
                </a:solidFill>
                <a:latin typeface="Calibri"/>
                <a:cs typeface="Calibri"/>
              </a:rPr>
              <a:t> </a:t>
            </a:r>
            <a:r>
              <a:rPr sz="2800" dirty="0">
                <a:solidFill>
                  <a:srgbClr val="414A55"/>
                </a:solidFill>
                <a:latin typeface="Calibri"/>
                <a:cs typeface="Calibri"/>
              </a:rPr>
              <a:t>policies</a:t>
            </a:r>
            <a:r>
              <a:rPr sz="2800" spc="-60" dirty="0">
                <a:solidFill>
                  <a:srgbClr val="414A55"/>
                </a:solidFill>
                <a:latin typeface="Calibri"/>
                <a:cs typeface="Calibri"/>
              </a:rPr>
              <a:t> </a:t>
            </a:r>
            <a:r>
              <a:rPr sz="2800" dirty="0">
                <a:solidFill>
                  <a:srgbClr val="414A55"/>
                </a:solidFill>
                <a:latin typeface="Calibri"/>
                <a:cs typeface="Calibri"/>
              </a:rPr>
              <a:t>that</a:t>
            </a:r>
            <a:r>
              <a:rPr sz="2800" spc="-70" dirty="0">
                <a:solidFill>
                  <a:srgbClr val="414A55"/>
                </a:solidFill>
                <a:latin typeface="Calibri"/>
                <a:cs typeface="Calibri"/>
              </a:rPr>
              <a:t> </a:t>
            </a:r>
            <a:r>
              <a:rPr sz="2800" dirty="0">
                <a:solidFill>
                  <a:srgbClr val="414A55"/>
                </a:solidFill>
                <a:latin typeface="Calibri"/>
                <a:cs typeface="Calibri"/>
              </a:rPr>
              <a:t>address</a:t>
            </a:r>
            <a:r>
              <a:rPr sz="2800" spc="-65" dirty="0">
                <a:solidFill>
                  <a:srgbClr val="414A55"/>
                </a:solidFill>
                <a:latin typeface="Calibri"/>
                <a:cs typeface="Calibri"/>
              </a:rPr>
              <a:t> </a:t>
            </a:r>
            <a:r>
              <a:rPr sz="2800" dirty="0">
                <a:solidFill>
                  <a:srgbClr val="414A55"/>
                </a:solidFill>
                <a:latin typeface="Calibri"/>
                <a:cs typeface="Calibri"/>
              </a:rPr>
              <a:t>the</a:t>
            </a:r>
            <a:r>
              <a:rPr sz="2800" spc="-75" dirty="0">
                <a:solidFill>
                  <a:srgbClr val="414A55"/>
                </a:solidFill>
                <a:latin typeface="Calibri"/>
                <a:cs typeface="Calibri"/>
              </a:rPr>
              <a:t> </a:t>
            </a:r>
            <a:r>
              <a:rPr sz="2800" dirty="0">
                <a:solidFill>
                  <a:srgbClr val="414A55"/>
                </a:solidFill>
                <a:latin typeface="Calibri"/>
                <a:cs typeface="Calibri"/>
              </a:rPr>
              <a:t>use</a:t>
            </a:r>
            <a:r>
              <a:rPr sz="2800" spc="-65" dirty="0">
                <a:solidFill>
                  <a:srgbClr val="414A55"/>
                </a:solidFill>
                <a:latin typeface="Calibri"/>
                <a:cs typeface="Calibri"/>
              </a:rPr>
              <a:t> </a:t>
            </a:r>
            <a:r>
              <a:rPr sz="2800" dirty="0">
                <a:solidFill>
                  <a:srgbClr val="414A55"/>
                </a:solidFill>
                <a:latin typeface="Calibri"/>
                <a:cs typeface="Calibri"/>
              </a:rPr>
              <a:t>of</a:t>
            </a:r>
            <a:r>
              <a:rPr sz="2800" spc="-85" dirty="0">
                <a:solidFill>
                  <a:srgbClr val="414A55"/>
                </a:solidFill>
                <a:latin typeface="Calibri"/>
                <a:cs typeface="Calibri"/>
              </a:rPr>
              <a:t> </a:t>
            </a:r>
            <a:r>
              <a:rPr sz="2800" spc="-20" dirty="0">
                <a:solidFill>
                  <a:srgbClr val="414A55"/>
                </a:solidFill>
                <a:latin typeface="Calibri"/>
                <a:cs typeface="Calibri"/>
              </a:rPr>
              <a:t>derogatory</a:t>
            </a:r>
            <a:r>
              <a:rPr sz="2800" spc="-75" dirty="0">
                <a:solidFill>
                  <a:srgbClr val="414A55"/>
                </a:solidFill>
                <a:latin typeface="Calibri"/>
                <a:cs typeface="Calibri"/>
              </a:rPr>
              <a:t> </a:t>
            </a:r>
            <a:r>
              <a:rPr sz="2800" spc="-25" dirty="0">
                <a:solidFill>
                  <a:srgbClr val="414A55"/>
                </a:solidFill>
                <a:latin typeface="Calibri"/>
                <a:cs typeface="Calibri"/>
              </a:rPr>
              <a:t>or </a:t>
            </a:r>
            <a:r>
              <a:rPr sz="2800" spc="-10" dirty="0">
                <a:solidFill>
                  <a:srgbClr val="414A55"/>
                </a:solidFill>
                <a:latin typeface="Calibri"/>
                <a:cs typeface="Calibri"/>
              </a:rPr>
              <a:t>inappropriate</a:t>
            </a:r>
            <a:r>
              <a:rPr sz="2800" spc="-95" dirty="0">
                <a:solidFill>
                  <a:srgbClr val="414A55"/>
                </a:solidFill>
                <a:latin typeface="Calibri"/>
                <a:cs typeface="Calibri"/>
              </a:rPr>
              <a:t> </a:t>
            </a:r>
            <a:r>
              <a:rPr sz="2800" dirty="0">
                <a:solidFill>
                  <a:srgbClr val="414A55"/>
                </a:solidFill>
                <a:latin typeface="Calibri"/>
                <a:cs typeface="Calibri"/>
              </a:rPr>
              <a:t>names,</a:t>
            </a:r>
            <a:r>
              <a:rPr sz="2800" spc="-114" dirty="0">
                <a:solidFill>
                  <a:srgbClr val="414A55"/>
                </a:solidFill>
                <a:latin typeface="Calibri"/>
                <a:cs typeface="Calibri"/>
              </a:rPr>
              <a:t> </a:t>
            </a:r>
            <a:r>
              <a:rPr sz="2800" dirty="0">
                <a:solidFill>
                  <a:srgbClr val="414A55"/>
                </a:solidFill>
                <a:latin typeface="Calibri"/>
                <a:cs typeface="Calibri"/>
              </a:rPr>
              <a:t>insults,</a:t>
            </a:r>
            <a:r>
              <a:rPr sz="2800" spc="-80" dirty="0">
                <a:solidFill>
                  <a:srgbClr val="414A55"/>
                </a:solidFill>
                <a:latin typeface="Calibri"/>
                <a:cs typeface="Calibri"/>
              </a:rPr>
              <a:t> </a:t>
            </a:r>
            <a:r>
              <a:rPr sz="2800" dirty="0">
                <a:solidFill>
                  <a:srgbClr val="414A55"/>
                </a:solidFill>
                <a:latin typeface="Calibri"/>
                <a:cs typeface="Calibri"/>
              </a:rPr>
              <a:t>verbal</a:t>
            </a:r>
            <a:r>
              <a:rPr sz="2800" spc="-120" dirty="0">
                <a:solidFill>
                  <a:srgbClr val="414A55"/>
                </a:solidFill>
                <a:latin typeface="Calibri"/>
                <a:cs typeface="Calibri"/>
              </a:rPr>
              <a:t> </a:t>
            </a:r>
            <a:r>
              <a:rPr sz="2800" dirty="0">
                <a:solidFill>
                  <a:srgbClr val="414A55"/>
                </a:solidFill>
                <a:latin typeface="Calibri"/>
                <a:cs typeface="Calibri"/>
              </a:rPr>
              <a:t>assaults,</a:t>
            </a:r>
            <a:r>
              <a:rPr sz="2800" spc="-105" dirty="0">
                <a:solidFill>
                  <a:srgbClr val="414A55"/>
                </a:solidFill>
                <a:latin typeface="Calibri"/>
                <a:cs typeface="Calibri"/>
              </a:rPr>
              <a:t> </a:t>
            </a:r>
            <a:r>
              <a:rPr sz="2800" spc="-10" dirty="0">
                <a:solidFill>
                  <a:srgbClr val="414A55"/>
                </a:solidFill>
                <a:latin typeface="Calibri"/>
                <a:cs typeface="Calibri"/>
              </a:rPr>
              <a:t>profanity</a:t>
            </a:r>
            <a:r>
              <a:rPr sz="2800" spc="-105" dirty="0">
                <a:solidFill>
                  <a:srgbClr val="414A55"/>
                </a:solidFill>
                <a:latin typeface="Calibri"/>
                <a:cs typeface="Calibri"/>
              </a:rPr>
              <a:t> </a:t>
            </a:r>
            <a:r>
              <a:rPr sz="2800" spc="-25" dirty="0">
                <a:solidFill>
                  <a:srgbClr val="414A55"/>
                </a:solidFill>
                <a:latin typeface="Calibri"/>
                <a:cs typeface="Calibri"/>
              </a:rPr>
              <a:t>or </a:t>
            </a:r>
            <a:r>
              <a:rPr sz="2800" dirty="0">
                <a:solidFill>
                  <a:srgbClr val="414A55"/>
                </a:solidFill>
                <a:latin typeface="Calibri"/>
                <a:cs typeface="Calibri"/>
              </a:rPr>
              <a:t>ridicule</a:t>
            </a:r>
            <a:r>
              <a:rPr sz="2800" spc="-75" dirty="0">
                <a:solidFill>
                  <a:srgbClr val="414A55"/>
                </a:solidFill>
                <a:latin typeface="Calibri"/>
                <a:cs typeface="Calibri"/>
              </a:rPr>
              <a:t> </a:t>
            </a:r>
            <a:r>
              <a:rPr sz="2800" dirty="0">
                <a:solidFill>
                  <a:srgbClr val="414A55"/>
                </a:solidFill>
                <a:latin typeface="Calibri"/>
                <a:cs typeface="Calibri"/>
              </a:rPr>
              <a:t>that</a:t>
            </a:r>
            <a:r>
              <a:rPr sz="2800" spc="-75" dirty="0">
                <a:solidFill>
                  <a:srgbClr val="414A55"/>
                </a:solidFill>
                <a:latin typeface="Calibri"/>
                <a:cs typeface="Calibri"/>
              </a:rPr>
              <a:t> </a:t>
            </a:r>
            <a:r>
              <a:rPr sz="2800" dirty="0">
                <a:solidFill>
                  <a:srgbClr val="414A55"/>
                </a:solidFill>
                <a:latin typeface="Calibri"/>
                <a:cs typeface="Calibri"/>
              </a:rPr>
              <a:t>occurs</a:t>
            </a:r>
            <a:r>
              <a:rPr sz="2800" spc="-65" dirty="0">
                <a:solidFill>
                  <a:srgbClr val="414A55"/>
                </a:solidFill>
                <a:latin typeface="Calibri"/>
                <a:cs typeface="Calibri"/>
              </a:rPr>
              <a:t> </a:t>
            </a:r>
            <a:r>
              <a:rPr sz="2800" dirty="0">
                <a:solidFill>
                  <a:srgbClr val="414A55"/>
                </a:solidFill>
                <a:latin typeface="Calibri"/>
                <a:cs typeface="Calibri"/>
              </a:rPr>
              <a:t>at</a:t>
            </a:r>
            <a:r>
              <a:rPr sz="2800" spc="-95" dirty="0">
                <a:solidFill>
                  <a:srgbClr val="414A55"/>
                </a:solidFill>
                <a:latin typeface="Calibri"/>
                <a:cs typeface="Calibri"/>
              </a:rPr>
              <a:t> </a:t>
            </a:r>
            <a:r>
              <a:rPr sz="2800" dirty="0">
                <a:solidFill>
                  <a:srgbClr val="414A55"/>
                </a:solidFill>
                <a:latin typeface="Calibri"/>
                <a:cs typeface="Calibri"/>
              </a:rPr>
              <a:t>an</a:t>
            </a:r>
            <a:r>
              <a:rPr sz="2800" spc="-75" dirty="0">
                <a:solidFill>
                  <a:srgbClr val="414A55"/>
                </a:solidFill>
                <a:latin typeface="Calibri"/>
                <a:cs typeface="Calibri"/>
              </a:rPr>
              <a:t> </a:t>
            </a:r>
            <a:r>
              <a:rPr sz="2800" spc="-20" dirty="0">
                <a:solidFill>
                  <a:srgbClr val="414A55"/>
                </a:solidFill>
                <a:latin typeface="Calibri"/>
                <a:cs typeface="Calibri"/>
              </a:rPr>
              <a:t>interscholastic</a:t>
            </a:r>
            <a:r>
              <a:rPr sz="2800" spc="-70" dirty="0">
                <a:solidFill>
                  <a:srgbClr val="414A55"/>
                </a:solidFill>
                <a:latin typeface="Calibri"/>
                <a:cs typeface="Calibri"/>
              </a:rPr>
              <a:t> </a:t>
            </a:r>
            <a:r>
              <a:rPr sz="2800" spc="-25" dirty="0">
                <a:solidFill>
                  <a:srgbClr val="414A55"/>
                </a:solidFill>
                <a:latin typeface="Calibri"/>
                <a:cs typeface="Calibri"/>
              </a:rPr>
              <a:t>activity,</a:t>
            </a:r>
            <a:r>
              <a:rPr sz="2800" spc="-65" dirty="0">
                <a:solidFill>
                  <a:srgbClr val="414A55"/>
                </a:solidFill>
                <a:latin typeface="Calibri"/>
                <a:cs typeface="Calibri"/>
              </a:rPr>
              <a:t> </a:t>
            </a:r>
            <a:r>
              <a:rPr sz="2800" dirty="0">
                <a:solidFill>
                  <a:srgbClr val="414A55"/>
                </a:solidFill>
                <a:latin typeface="Calibri"/>
                <a:cs typeface="Calibri"/>
              </a:rPr>
              <a:t>including</a:t>
            </a:r>
            <a:r>
              <a:rPr sz="2800" spc="-55" dirty="0">
                <a:solidFill>
                  <a:srgbClr val="414A55"/>
                </a:solidFill>
                <a:latin typeface="Calibri"/>
                <a:cs typeface="Calibri"/>
              </a:rPr>
              <a:t> </a:t>
            </a:r>
            <a:r>
              <a:rPr sz="2800" spc="-25" dirty="0">
                <a:solidFill>
                  <a:srgbClr val="414A55"/>
                </a:solidFill>
                <a:latin typeface="Calibri"/>
                <a:cs typeface="Calibri"/>
              </a:rPr>
              <a:t>by </a:t>
            </a:r>
            <a:r>
              <a:rPr sz="2800" spc="-20" dirty="0">
                <a:solidFill>
                  <a:srgbClr val="414A55"/>
                </a:solidFill>
                <a:latin typeface="Calibri"/>
                <a:cs typeface="Calibri"/>
              </a:rPr>
              <a:t>spectators</a:t>
            </a:r>
            <a:r>
              <a:rPr sz="2800" spc="-35" dirty="0">
                <a:solidFill>
                  <a:srgbClr val="414A55"/>
                </a:solidFill>
                <a:latin typeface="Calibri"/>
                <a:cs typeface="Calibri"/>
              </a:rPr>
              <a:t> </a:t>
            </a:r>
            <a:r>
              <a:rPr sz="2800" dirty="0">
                <a:solidFill>
                  <a:srgbClr val="414A55"/>
                </a:solidFill>
                <a:latin typeface="Calibri"/>
                <a:cs typeface="Calibri"/>
              </a:rPr>
              <a:t>of</a:t>
            </a:r>
            <a:r>
              <a:rPr sz="2800" spc="-65" dirty="0">
                <a:solidFill>
                  <a:srgbClr val="414A55"/>
                </a:solidFill>
                <a:latin typeface="Calibri"/>
                <a:cs typeface="Calibri"/>
              </a:rPr>
              <a:t> </a:t>
            </a:r>
            <a:r>
              <a:rPr sz="2800" dirty="0">
                <a:solidFill>
                  <a:srgbClr val="414A55"/>
                </a:solidFill>
                <a:latin typeface="Calibri"/>
                <a:cs typeface="Calibri"/>
              </a:rPr>
              <a:t>the</a:t>
            </a:r>
            <a:r>
              <a:rPr sz="2800" spc="-55" dirty="0">
                <a:solidFill>
                  <a:srgbClr val="414A55"/>
                </a:solidFill>
                <a:latin typeface="Calibri"/>
                <a:cs typeface="Calibri"/>
              </a:rPr>
              <a:t> </a:t>
            </a:r>
            <a:r>
              <a:rPr sz="2800" spc="-20" dirty="0">
                <a:solidFill>
                  <a:srgbClr val="414A55"/>
                </a:solidFill>
                <a:latin typeface="Calibri"/>
                <a:cs typeface="Calibri"/>
              </a:rPr>
              <a:t>interscholastic</a:t>
            </a:r>
            <a:r>
              <a:rPr sz="2800" spc="-15" dirty="0">
                <a:solidFill>
                  <a:srgbClr val="414A55"/>
                </a:solidFill>
                <a:latin typeface="Calibri"/>
                <a:cs typeface="Calibri"/>
              </a:rPr>
              <a:t> </a:t>
            </a:r>
            <a:r>
              <a:rPr sz="2800" spc="-10" dirty="0">
                <a:solidFill>
                  <a:srgbClr val="414A55"/>
                </a:solidFill>
                <a:latin typeface="Calibri"/>
                <a:cs typeface="Calibri"/>
              </a:rPr>
              <a:t>activity.</a:t>
            </a:r>
            <a:endParaRPr sz="2800">
              <a:latin typeface="Calibri"/>
              <a:cs typeface="Calibri"/>
            </a:endParaRPr>
          </a:p>
          <a:p>
            <a:pPr lvl="1">
              <a:lnSpc>
                <a:spcPct val="100000"/>
              </a:lnSpc>
              <a:spcBef>
                <a:spcPts val="5"/>
              </a:spcBef>
              <a:buClr>
                <a:srgbClr val="414A55"/>
              </a:buClr>
              <a:buFont typeface="Arial"/>
              <a:buChar char="•"/>
            </a:pPr>
            <a:endParaRPr sz="2750">
              <a:latin typeface="Calibri"/>
              <a:cs typeface="Calibri"/>
            </a:endParaRPr>
          </a:p>
          <a:p>
            <a:pPr marL="354965" marR="5080" indent="-342265">
              <a:lnSpc>
                <a:spcPct val="100000"/>
              </a:lnSpc>
              <a:spcBef>
                <a:spcPts val="5"/>
              </a:spcBef>
              <a:buFont typeface="Wingdings"/>
              <a:buChar char=""/>
              <a:tabLst>
                <a:tab pos="354965" algn="l"/>
                <a:tab pos="355600" algn="l"/>
              </a:tabLst>
            </a:pPr>
            <a:r>
              <a:rPr sz="2800" dirty="0">
                <a:solidFill>
                  <a:srgbClr val="414A55"/>
                </a:solidFill>
                <a:latin typeface="Calibri"/>
                <a:cs typeface="Calibri"/>
              </a:rPr>
              <a:t>OSAA</a:t>
            </a:r>
            <a:r>
              <a:rPr sz="2800" spc="-70" dirty="0">
                <a:solidFill>
                  <a:srgbClr val="414A55"/>
                </a:solidFill>
                <a:latin typeface="Calibri"/>
                <a:cs typeface="Calibri"/>
              </a:rPr>
              <a:t> </a:t>
            </a:r>
            <a:r>
              <a:rPr sz="2800" dirty="0">
                <a:solidFill>
                  <a:srgbClr val="414A55"/>
                </a:solidFill>
                <a:latin typeface="Calibri"/>
                <a:cs typeface="Calibri"/>
              </a:rPr>
              <a:t>and</a:t>
            </a:r>
            <a:r>
              <a:rPr sz="2800" spc="-80" dirty="0">
                <a:solidFill>
                  <a:srgbClr val="414A55"/>
                </a:solidFill>
                <a:latin typeface="Calibri"/>
                <a:cs typeface="Calibri"/>
              </a:rPr>
              <a:t> </a:t>
            </a:r>
            <a:r>
              <a:rPr sz="2800" dirty="0">
                <a:solidFill>
                  <a:srgbClr val="414A55"/>
                </a:solidFill>
                <a:latin typeface="Calibri"/>
                <a:cs typeface="Calibri"/>
              </a:rPr>
              <a:t>member</a:t>
            </a:r>
            <a:r>
              <a:rPr sz="2800" spc="-70" dirty="0">
                <a:solidFill>
                  <a:srgbClr val="414A55"/>
                </a:solidFill>
                <a:latin typeface="Calibri"/>
                <a:cs typeface="Calibri"/>
              </a:rPr>
              <a:t> </a:t>
            </a:r>
            <a:r>
              <a:rPr sz="2800" dirty="0">
                <a:solidFill>
                  <a:srgbClr val="414A55"/>
                </a:solidFill>
                <a:latin typeface="Calibri"/>
                <a:cs typeface="Calibri"/>
              </a:rPr>
              <a:t>schools</a:t>
            </a:r>
            <a:r>
              <a:rPr sz="2800" spc="-70" dirty="0">
                <a:solidFill>
                  <a:srgbClr val="414A55"/>
                </a:solidFill>
                <a:latin typeface="Calibri"/>
                <a:cs typeface="Calibri"/>
              </a:rPr>
              <a:t> </a:t>
            </a:r>
            <a:r>
              <a:rPr sz="2800" dirty="0">
                <a:solidFill>
                  <a:srgbClr val="414A55"/>
                </a:solidFill>
                <a:latin typeface="Calibri"/>
                <a:cs typeface="Calibri"/>
              </a:rPr>
              <a:t>are</a:t>
            </a:r>
            <a:r>
              <a:rPr sz="2800" spc="-90" dirty="0">
                <a:solidFill>
                  <a:srgbClr val="414A55"/>
                </a:solidFill>
                <a:latin typeface="Calibri"/>
                <a:cs typeface="Calibri"/>
              </a:rPr>
              <a:t> </a:t>
            </a:r>
            <a:r>
              <a:rPr sz="2800" spc="-10" dirty="0">
                <a:solidFill>
                  <a:srgbClr val="414A55"/>
                </a:solidFill>
                <a:latin typeface="Calibri"/>
                <a:cs typeface="Calibri"/>
              </a:rPr>
              <a:t>focused</a:t>
            </a:r>
            <a:r>
              <a:rPr sz="2800" spc="-70" dirty="0">
                <a:solidFill>
                  <a:srgbClr val="414A55"/>
                </a:solidFill>
                <a:latin typeface="Calibri"/>
                <a:cs typeface="Calibri"/>
              </a:rPr>
              <a:t> </a:t>
            </a:r>
            <a:r>
              <a:rPr sz="2800" dirty="0">
                <a:solidFill>
                  <a:srgbClr val="414A55"/>
                </a:solidFill>
                <a:latin typeface="Calibri"/>
                <a:cs typeface="Calibri"/>
              </a:rPr>
              <a:t>on</a:t>
            </a:r>
            <a:r>
              <a:rPr sz="2800" spc="-80" dirty="0">
                <a:solidFill>
                  <a:srgbClr val="414A55"/>
                </a:solidFill>
                <a:latin typeface="Calibri"/>
                <a:cs typeface="Calibri"/>
              </a:rPr>
              <a:t> </a:t>
            </a:r>
            <a:r>
              <a:rPr sz="2800" dirty="0">
                <a:solidFill>
                  <a:srgbClr val="414A55"/>
                </a:solidFill>
                <a:latin typeface="Calibri"/>
                <a:cs typeface="Calibri"/>
              </a:rPr>
              <a:t>finding</a:t>
            </a:r>
            <a:r>
              <a:rPr sz="2800" spc="-60" dirty="0">
                <a:solidFill>
                  <a:srgbClr val="414A55"/>
                </a:solidFill>
                <a:latin typeface="Calibri"/>
                <a:cs typeface="Calibri"/>
              </a:rPr>
              <a:t> </a:t>
            </a:r>
            <a:r>
              <a:rPr sz="2800" spc="-10" dirty="0">
                <a:solidFill>
                  <a:srgbClr val="414A55"/>
                </a:solidFill>
                <a:latin typeface="Calibri"/>
                <a:cs typeface="Calibri"/>
              </a:rPr>
              <a:t>ways</a:t>
            </a:r>
            <a:r>
              <a:rPr sz="2800" spc="-90" dirty="0">
                <a:solidFill>
                  <a:srgbClr val="414A55"/>
                </a:solidFill>
                <a:latin typeface="Calibri"/>
                <a:cs typeface="Calibri"/>
              </a:rPr>
              <a:t> </a:t>
            </a:r>
            <a:r>
              <a:rPr sz="2800" dirty="0">
                <a:solidFill>
                  <a:srgbClr val="414A55"/>
                </a:solidFill>
                <a:latin typeface="Calibri"/>
                <a:cs typeface="Calibri"/>
              </a:rPr>
              <a:t>to</a:t>
            </a:r>
            <a:r>
              <a:rPr sz="2800" spc="-90" dirty="0">
                <a:solidFill>
                  <a:srgbClr val="414A55"/>
                </a:solidFill>
                <a:latin typeface="Calibri"/>
                <a:cs typeface="Calibri"/>
              </a:rPr>
              <a:t> </a:t>
            </a:r>
            <a:r>
              <a:rPr sz="2800" spc="-10" dirty="0">
                <a:solidFill>
                  <a:srgbClr val="414A55"/>
                </a:solidFill>
                <a:latin typeface="Calibri"/>
                <a:cs typeface="Calibri"/>
              </a:rPr>
              <a:t>better </a:t>
            </a:r>
            <a:r>
              <a:rPr sz="2800" dirty="0">
                <a:solidFill>
                  <a:srgbClr val="414A55"/>
                </a:solidFill>
                <a:latin typeface="Calibri"/>
                <a:cs typeface="Calibri"/>
              </a:rPr>
              <a:t>the</a:t>
            </a:r>
            <a:r>
              <a:rPr sz="2800" spc="-60" dirty="0">
                <a:solidFill>
                  <a:srgbClr val="414A55"/>
                </a:solidFill>
                <a:latin typeface="Calibri"/>
                <a:cs typeface="Calibri"/>
              </a:rPr>
              <a:t> </a:t>
            </a:r>
            <a:r>
              <a:rPr sz="2800" spc="-10" dirty="0">
                <a:solidFill>
                  <a:srgbClr val="414A55"/>
                </a:solidFill>
                <a:latin typeface="Calibri"/>
                <a:cs typeface="Calibri"/>
              </a:rPr>
              <a:t>experience</a:t>
            </a:r>
            <a:r>
              <a:rPr sz="2800" spc="-45" dirty="0">
                <a:solidFill>
                  <a:srgbClr val="414A55"/>
                </a:solidFill>
                <a:latin typeface="Calibri"/>
                <a:cs typeface="Calibri"/>
              </a:rPr>
              <a:t> </a:t>
            </a:r>
            <a:r>
              <a:rPr sz="2800" dirty="0">
                <a:solidFill>
                  <a:srgbClr val="414A55"/>
                </a:solidFill>
                <a:latin typeface="Calibri"/>
                <a:cs typeface="Calibri"/>
              </a:rPr>
              <a:t>of</a:t>
            </a:r>
            <a:r>
              <a:rPr sz="2800" spc="-60" dirty="0">
                <a:solidFill>
                  <a:srgbClr val="414A55"/>
                </a:solidFill>
                <a:latin typeface="Calibri"/>
                <a:cs typeface="Calibri"/>
              </a:rPr>
              <a:t> </a:t>
            </a:r>
            <a:r>
              <a:rPr sz="2800" dirty="0">
                <a:solidFill>
                  <a:srgbClr val="414A55"/>
                </a:solidFill>
                <a:latin typeface="Calibri"/>
                <a:cs typeface="Calibri"/>
              </a:rPr>
              <a:t>all</a:t>
            </a:r>
            <a:r>
              <a:rPr sz="2800" spc="-65" dirty="0">
                <a:solidFill>
                  <a:srgbClr val="414A55"/>
                </a:solidFill>
                <a:latin typeface="Calibri"/>
                <a:cs typeface="Calibri"/>
              </a:rPr>
              <a:t> </a:t>
            </a:r>
            <a:r>
              <a:rPr sz="2800" spc="-10" dirty="0">
                <a:solidFill>
                  <a:srgbClr val="414A55"/>
                </a:solidFill>
                <a:latin typeface="Calibri"/>
                <a:cs typeface="Calibri"/>
              </a:rPr>
              <a:t>participants</a:t>
            </a:r>
            <a:r>
              <a:rPr sz="2800" spc="-30" dirty="0">
                <a:solidFill>
                  <a:srgbClr val="414A55"/>
                </a:solidFill>
                <a:latin typeface="Calibri"/>
                <a:cs typeface="Calibri"/>
              </a:rPr>
              <a:t> </a:t>
            </a:r>
            <a:r>
              <a:rPr sz="2800" dirty="0">
                <a:solidFill>
                  <a:srgbClr val="414A55"/>
                </a:solidFill>
                <a:latin typeface="Calibri"/>
                <a:cs typeface="Calibri"/>
              </a:rPr>
              <a:t>and</a:t>
            </a:r>
            <a:r>
              <a:rPr sz="2800" spc="-55" dirty="0">
                <a:solidFill>
                  <a:srgbClr val="414A55"/>
                </a:solidFill>
                <a:latin typeface="Calibri"/>
                <a:cs typeface="Calibri"/>
              </a:rPr>
              <a:t> </a:t>
            </a:r>
            <a:r>
              <a:rPr sz="2800" spc="-20" dirty="0">
                <a:solidFill>
                  <a:srgbClr val="414A55"/>
                </a:solidFill>
                <a:latin typeface="Calibri"/>
                <a:cs typeface="Calibri"/>
              </a:rPr>
              <a:t>spectators</a:t>
            </a:r>
            <a:r>
              <a:rPr sz="2800" spc="-35" dirty="0">
                <a:solidFill>
                  <a:srgbClr val="414A55"/>
                </a:solidFill>
                <a:latin typeface="Calibri"/>
                <a:cs typeface="Calibri"/>
              </a:rPr>
              <a:t> </a:t>
            </a:r>
            <a:r>
              <a:rPr sz="2800" dirty="0">
                <a:solidFill>
                  <a:srgbClr val="414A55"/>
                </a:solidFill>
                <a:latin typeface="Calibri"/>
                <a:cs typeface="Calibri"/>
              </a:rPr>
              <a:t>at</a:t>
            </a:r>
            <a:r>
              <a:rPr sz="2800" spc="-70" dirty="0">
                <a:solidFill>
                  <a:srgbClr val="414A55"/>
                </a:solidFill>
                <a:latin typeface="Calibri"/>
                <a:cs typeface="Calibri"/>
              </a:rPr>
              <a:t> </a:t>
            </a:r>
            <a:r>
              <a:rPr sz="2800" spc="-20" dirty="0">
                <a:solidFill>
                  <a:srgbClr val="414A55"/>
                </a:solidFill>
                <a:latin typeface="Calibri"/>
                <a:cs typeface="Calibri"/>
              </a:rPr>
              <a:t>OSAA </a:t>
            </a:r>
            <a:r>
              <a:rPr sz="2800" dirty="0">
                <a:solidFill>
                  <a:srgbClr val="414A55"/>
                </a:solidFill>
                <a:latin typeface="Calibri"/>
                <a:cs typeface="Calibri"/>
              </a:rPr>
              <a:t>sanctioned</a:t>
            </a:r>
            <a:r>
              <a:rPr sz="2800" spc="-135" dirty="0">
                <a:solidFill>
                  <a:srgbClr val="414A55"/>
                </a:solidFill>
                <a:latin typeface="Calibri"/>
                <a:cs typeface="Calibri"/>
              </a:rPr>
              <a:t> </a:t>
            </a:r>
            <a:r>
              <a:rPr sz="2800" spc="-10" dirty="0">
                <a:solidFill>
                  <a:srgbClr val="414A55"/>
                </a:solidFill>
                <a:latin typeface="Calibri"/>
                <a:cs typeface="Calibri"/>
              </a:rPr>
              <a:t>events.</a:t>
            </a:r>
            <a:endParaRPr sz="28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51887-B65F-DCF8-78B0-8B0AEF06BD39}"/>
              </a:ext>
            </a:extLst>
          </p:cNvPr>
          <p:cNvSpPr>
            <a:spLocks noGrp="1"/>
          </p:cNvSpPr>
          <p:nvPr>
            <p:ph type="title"/>
          </p:nvPr>
        </p:nvSpPr>
        <p:spPr>
          <a:xfrm>
            <a:off x="2057400" y="838200"/>
            <a:ext cx="9424670" cy="584775"/>
          </a:xfrm>
        </p:spPr>
        <p:txBody>
          <a:bodyPr/>
          <a:lstStyle/>
          <a:p>
            <a:r>
              <a:rPr lang="en-US" dirty="0"/>
              <a:t>Complaint Response Process</a:t>
            </a:r>
          </a:p>
        </p:txBody>
      </p:sp>
      <p:sp>
        <p:nvSpPr>
          <p:cNvPr id="3" name="Text Placeholder 2">
            <a:extLst>
              <a:ext uri="{FF2B5EF4-FFF2-40B4-BE49-F238E27FC236}">
                <a16:creationId xmlns:a16="http://schemas.microsoft.com/office/drawing/2014/main" id="{2142C444-A63C-88B1-A377-C4C6EAF165E7}"/>
              </a:ext>
            </a:extLst>
          </p:cNvPr>
          <p:cNvSpPr>
            <a:spLocks noGrp="1"/>
          </p:cNvSpPr>
          <p:nvPr>
            <p:ph type="body" idx="1"/>
          </p:nvPr>
        </p:nvSpPr>
        <p:spPr>
          <a:xfrm>
            <a:off x="1219200" y="1905000"/>
            <a:ext cx="10647171" cy="5262979"/>
          </a:xfrm>
        </p:spPr>
        <p:txBody>
          <a:bodyPr/>
          <a:lstStyle/>
          <a:p>
            <a:pPr marL="457200" marR="477520" lvl="0" indent="-457200">
              <a:spcBef>
                <a:spcPts val="45"/>
              </a:spcBef>
              <a:spcAft>
                <a:spcPts val="0"/>
              </a:spcAft>
              <a:buSzPts val="1200"/>
              <a:buFont typeface="Arial" panose="020B0604020202020204" pitchFamily="34" charset="0"/>
              <a:buChar char="•"/>
              <a:tabLst>
                <a:tab pos="596900" algn="l"/>
                <a:tab pos="597535"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OSAA sends notification email to each school’s superintendent,</a:t>
            </a:r>
            <a:r>
              <a:rPr lang="en-US" sz="1800" spc="-2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principal, athletic director (and district</a:t>
            </a:r>
            <a:r>
              <a:rPr lang="en-US" sz="1800" spc="-4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athletic</a:t>
            </a:r>
            <a:r>
              <a:rPr lang="en-US" sz="1800" spc="-6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director, if</a:t>
            </a:r>
            <a:r>
              <a:rPr lang="en-US" sz="1800" spc="-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applicable)</a:t>
            </a:r>
            <a:r>
              <a:rPr lang="en-US" sz="1800" spc="-1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notifying</a:t>
            </a:r>
            <a:r>
              <a:rPr lang="en-US" sz="1800" spc="-1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all</a:t>
            </a:r>
            <a:r>
              <a:rPr lang="en-US" sz="1800" spc="-2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parties</a:t>
            </a:r>
            <a:r>
              <a:rPr lang="en-US" sz="1800" spc="-1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that</a:t>
            </a:r>
            <a:r>
              <a:rPr lang="en-US" sz="1800" spc="-1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the</a:t>
            </a:r>
            <a:r>
              <a:rPr lang="en-US" sz="1800" spc="-2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complaint</a:t>
            </a:r>
            <a:r>
              <a:rPr lang="en-US" sz="1800" spc="-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is</a:t>
            </a:r>
            <a:r>
              <a:rPr lang="en-US" sz="1800" spc="-2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being</a:t>
            </a:r>
            <a:r>
              <a:rPr lang="en-US" sz="1800" spc="-1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reviewed</a:t>
            </a:r>
            <a:r>
              <a:rPr lang="en-US" sz="1800" spc="-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and will need to be investigated by the schools.</a:t>
            </a:r>
          </a:p>
          <a:p>
            <a:pPr marL="457200" marR="477520" lvl="0" indent="-457200">
              <a:spcBef>
                <a:spcPts val="45"/>
              </a:spcBef>
              <a:spcAft>
                <a:spcPts val="0"/>
              </a:spcAft>
              <a:buSzPts val="1200"/>
              <a:buFont typeface="Arial" panose="020B0604020202020204" pitchFamily="34" charset="0"/>
              <a:buChar char="•"/>
              <a:tabLst>
                <a:tab pos="596900" algn="l"/>
                <a:tab pos="597535" algn="l"/>
              </a:tabLst>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457200" marR="477520" indent="-457200">
              <a:spcBef>
                <a:spcPts val="45"/>
              </a:spcBef>
              <a:buSzPts val="1200"/>
              <a:buFont typeface="Arial" panose="020B0604020202020204" pitchFamily="34" charset="0"/>
              <a:buChar char="•"/>
              <a:tabLst>
                <a:tab pos="596900" algn="l"/>
                <a:tab pos="597535"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Schools</a:t>
            </a:r>
            <a:r>
              <a:rPr lang="en-US" sz="1800" spc="-8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proceed</a:t>
            </a:r>
            <a:r>
              <a:rPr lang="en-US" sz="1800" spc="-7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with</a:t>
            </a:r>
            <a:r>
              <a:rPr lang="en-US" sz="1800" spc="-6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their</a:t>
            </a:r>
            <a:r>
              <a:rPr lang="en-US" sz="1800" spc="-7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investigative</a:t>
            </a:r>
            <a:r>
              <a:rPr lang="en-US" sz="1800" spc="-6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process</a:t>
            </a:r>
            <a:r>
              <a:rPr lang="en-US" sz="1800" spc="-7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with</a:t>
            </a:r>
            <a:r>
              <a:rPr lang="en-US" sz="1800" spc="-6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the</a:t>
            </a:r>
            <a:r>
              <a:rPr lang="en-US" sz="1800" spc="-4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parties</a:t>
            </a:r>
            <a:r>
              <a:rPr lang="en-US" sz="1800" spc="-6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involved</a:t>
            </a:r>
            <a:r>
              <a:rPr lang="en-US" sz="1800" spc="-5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from</a:t>
            </a:r>
            <a:r>
              <a:rPr lang="en-US" sz="1800" spc="-5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their</a:t>
            </a:r>
            <a:r>
              <a:rPr lang="en-US" sz="1800" spc="-6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school</a:t>
            </a:r>
            <a:r>
              <a:rPr lang="en-US" sz="1800" spc="-65" dirty="0">
                <a:effectLst/>
                <a:latin typeface="Calibri" panose="020F0502020204030204" pitchFamily="34" charset="0"/>
                <a:ea typeface="Calibri" panose="020F0502020204030204" pitchFamily="34" charset="0"/>
                <a:cs typeface="Calibri" panose="020F0502020204030204" pitchFamily="34" charset="0"/>
              </a:rPr>
              <a:t> </a:t>
            </a:r>
            <a:r>
              <a:rPr lang="en-US" sz="1800" spc="-10" dirty="0">
                <a:effectLst/>
                <a:latin typeface="Calibri" panose="020F0502020204030204" pitchFamily="34" charset="0"/>
                <a:ea typeface="Calibri" panose="020F0502020204030204" pitchFamily="34" charset="0"/>
                <a:cs typeface="Calibri" panose="020F0502020204030204" pitchFamily="34" charset="0"/>
              </a:rPr>
              <a:t>community.</a:t>
            </a:r>
          </a:p>
          <a:p>
            <a:pPr marR="477520">
              <a:spcBef>
                <a:spcPts val="45"/>
              </a:spcBef>
              <a:buSzPts val="1200"/>
              <a:tabLst>
                <a:tab pos="596900" algn="l"/>
                <a:tab pos="597535" algn="l"/>
              </a:tabLst>
            </a:pPr>
            <a:endParaRPr lang="en-US" sz="1800" spc="-10" dirty="0">
              <a:effectLst/>
              <a:latin typeface="Calibri" panose="020F0502020204030204" pitchFamily="34" charset="0"/>
              <a:ea typeface="Calibri" panose="020F0502020204030204" pitchFamily="34" charset="0"/>
              <a:cs typeface="Calibri" panose="020F0502020204030204" pitchFamily="34" charset="0"/>
            </a:endParaRPr>
          </a:p>
          <a:p>
            <a:pPr marL="457200" marR="477520" indent="-457200">
              <a:spcBef>
                <a:spcPts val="45"/>
              </a:spcBef>
              <a:buSzPts val="1200"/>
              <a:buFont typeface="Arial" panose="020B0604020202020204" pitchFamily="34" charset="0"/>
              <a:buChar char="•"/>
              <a:tabLst>
                <a:tab pos="596900" algn="l"/>
                <a:tab pos="597535"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As</a:t>
            </a:r>
            <a:r>
              <a:rPr lang="en-US" sz="1800" spc="-1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the</a:t>
            </a:r>
            <a:r>
              <a:rPr lang="en-US" sz="1800" spc="-1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investigation</a:t>
            </a:r>
            <a:r>
              <a:rPr lang="en-US" sz="1800" spc="-1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takes</a:t>
            </a:r>
            <a:r>
              <a:rPr lang="en-US" sz="1800" spc="-1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place,</a:t>
            </a:r>
            <a:r>
              <a:rPr lang="en-US" sz="1800" spc="-2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the</a:t>
            </a:r>
            <a:r>
              <a:rPr lang="en-US" sz="1800" spc="-2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school</a:t>
            </a:r>
            <a:r>
              <a:rPr lang="en-US" sz="1800" spc="-2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administrators</a:t>
            </a:r>
            <a:r>
              <a:rPr lang="en-US" sz="1800" spc="-1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communicate</a:t>
            </a:r>
            <a:r>
              <a:rPr lang="en-US" sz="1800" spc="-2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with</a:t>
            </a:r>
            <a:r>
              <a:rPr lang="en-US" sz="1800" spc="-1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the</a:t>
            </a:r>
            <a:r>
              <a:rPr lang="en-US" sz="1800" spc="-2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other</a:t>
            </a:r>
            <a:r>
              <a:rPr lang="en-US" sz="1800" spc="-1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school(s) involved as well as any of their school community members.</a:t>
            </a:r>
          </a:p>
          <a:p>
            <a:pPr marR="477520">
              <a:spcBef>
                <a:spcPts val="45"/>
              </a:spcBef>
              <a:buSzPts val="1200"/>
              <a:tabLst>
                <a:tab pos="596900" algn="l"/>
                <a:tab pos="597535" algn="l"/>
              </a:tabLs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457200" marR="477520" indent="-457200" algn="just">
              <a:spcBef>
                <a:spcPts val="45"/>
              </a:spcBef>
              <a:buSzPts val="1200"/>
              <a:buFont typeface="Arial" panose="020B0604020202020204" pitchFamily="34" charset="0"/>
              <a:buChar char="•"/>
              <a:tabLst>
                <a:tab pos="596900" algn="l"/>
                <a:tab pos="597535"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OSAA</a:t>
            </a:r>
            <a:r>
              <a:rPr lang="en-US" sz="1800" spc="-2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reviews</a:t>
            </a:r>
            <a:r>
              <a:rPr lang="en-US" sz="1800" spc="-4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responses</a:t>
            </a:r>
            <a:r>
              <a:rPr lang="en-US" sz="1800" spc="-5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and</a:t>
            </a:r>
            <a:r>
              <a:rPr lang="en-US" sz="1800" spc="-3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actions</a:t>
            </a:r>
            <a:r>
              <a:rPr lang="en-US" sz="1800" spc="-4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and</a:t>
            </a:r>
            <a:r>
              <a:rPr lang="en-US" sz="1800" spc="-2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determines</a:t>
            </a:r>
            <a:r>
              <a:rPr lang="en-US" sz="1800" spc="-5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whether</a:t>
            </a:r>
            <a:r>
              <a:rPr lang="en-US" sz="1800" spc="-5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further</a:t>
            </a:r>
            <a:r>
              <a:rPr lang="en-US" sz="1800" spc="-3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investigation</a:t>
            </a:r>
            <a:r>
              <a:rPr lang="en-US" sz="1800" spc="-4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is</a:t>
            </a:r>
            <a:r>
              <a:rPr lang="en-US" sz="1800" spc="-1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warranted</a:t>
            </a:r>
            <a:r>
              <a:rPr lang="en-US" sz="1800" spc="-4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(i.e. officials</a:t>
            </a:r>
            <a:r>
              <a:rPr lang="en-US" sz="1800" spc="-3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association,</a:t>
            </a:r>
            <a:r>
              <a:rPr lang="en-US" sz="1800" spc="-1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etc.)</a:t>
            </a:r>
            <a:r>
              <a:rPr lang="en-US" sz="1800" spc="-3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or</a:t>
            </a:r>
            <a:r>
              <a:rPr lang="en-US" sz="1800" spc="-1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if</a:t>
            </a:r>
            <a:r>
              <a:rPr lang="en-US" sz="1800" spc="-2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further</a:t>
            </a:r>
            <a:r>
              <a:rPr lang="en-US" sz="1800" spc="-3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actions</a:t>
            </a:r>
            <a:r>
              <a:rPr lang="en-US" sz="1800" spc="-4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or</a:t>
            </a:r>
            <a:r>
              <a:rPr lang="en-US" sz="1800" spc="-1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resources</a:t>
            </a:r>
            <a:r>
              <a:rPr lang="en-US" sz="1800" spc="-4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are</a:t>
            </a:r>
            <a:r>
              <a:rPr lang="en-US" sz="1800" spc="-3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needed</a:t>
            </a:r>
            <a:r>
              <a:rPr lang="en-US" sz="1800" spc="-3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to</a:t>
            </a:r>
            <a:r>
              <a:rPr lang="en-US" sz="1800" spc="-1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support</a:t>
            </a:r>
            <a:r>
              <a:rPr lang="en-US" sz="1800" spc="-2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the</a:t>
            </a:r>
            <a:r>
              <a:rPr lang="en-US" sz="1800" spc="-3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school’s</a:t>
            </a:r>
            <a:r>
              <a:rPr lang="en-US" sz="1800" spc="-5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follow through. This may include the services of a third-party investigator.</a:t>
            </a:r>
          </a:p>
          <a:p>
            <a:pPr marL="457200" marR="477520" indent="-457200" algn="just">
              <a:spcBef>
                <a:spcPts val="45"/>
              </a:spcBef>
              <a:buSzPts val="1200"/>
              <a:buFont typeface="Arial" panose="020B0604020202020204" pitchFamily="34" charset="0"/>
              <a:buChar char="•"/>
              <a:tabLst>
                <a:tab pos="596900" algn="l"/>
                <a:tab pos="597535" algn="l"/>
              </a:tabLs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457200" marR="477520" indent="-457200" algn="just">
              <a:spcBef>
                <a:spcPts val="45"/>
              </a:spcBef>
              <a:buSzPts val="1200"/>
              <a:buFont typeface="Arial" panose="020B0604020202020204" pitchFamily="34" charset="0"/>
              <a:buChar char="•"/>
              <a:tabLst>
                <a:tab pos="596900" algn="l"/>
                <a:tab pos="597535" algn="l"/>
              </a:tabLst>
            </a:pPr>
            <a:r>
              <a:rPr lang="en-US" sz="1800" dirty="0">
                <a:effectLst/>
                <a:latin typeface="Calibri" panose="020F0502020204030204" pitchFamily="34" charset="0"/>
                <a:ea typeface="Courier New" panose="02070309020205020404" pitchFamily="49" charset="0"/>
              </a:rPr>
              <a:t>OSAA</a:t>
            </a:r>
            <a:r>
              <a:rPr lang="en-US" sz="1800" spc="-35" dirty="0">
                <a:effectLst/>
                <a:latin typeface="Calibri" panose="020F0502020204030204" pitchFamily="34" charset="0"/>
                <a:ea typeface="Courier New" panose="02070309020205020404" pitchFamily="49" charset="0"/>
              </a:rPr>
              <a:t> </a:t>
            </a:r>
            <a:r>
              <a:rPr lang="en-US" sz="1800" dirty="0">
                <a:effectLst/>
                <a:latin typeface="Calibri" panose="020F0502020204030204" pitchFamily="34" charset="0"/>
                <a:ea typeface="Courier New" panose="02070309020205020404" pitchFamily="49" charset="0"/>
              </a:rPr>
              <a:t>communicates</a:t>
            </a:r>
            <a:r>
              <a:rPr lang="en-US" sz="1800" spc="-60" dirty="0">
                <a:effectLst/>
                <a:latin typeface="Calibri" panose="020F0502020204030204" pitchFamily="34" charset="0"/>
                <a:ea typeface="Courier New" panose="02070309020205020404" pitchFamily="49" charset="0"/>
              </a:rPr>
              <a:t> </a:t>
            </a:r>
            <a:r>
              <a:rPr lang="en-US" sz="1800" dirty="0">
                <a:effectLst/>
                <a:latin typeface="Calibri" panose="020F0502020204030204" pitchFamily="34" charset="0"/>
                <a:ea typeface="Courier New" panose="02070309020205020404" pitchFamily="49" charset="0"/>
              </a:rPr>
              <a:t>with</a:t>
            </a:r>
            <a:r>
              <a:rPr lang="en-US" sz="1800" spc="-20" dirty="0">
                <a:effectLst/>
                <a:latin typeface="Calibri" panose="020F0502020204030204" pitchFamily="34" charset="0"/>
                <a:ea typeface="Courier New" panose="02070309020205020404" pitchFamily="49" charset="0"/>
              </a:rPr>
              <a:t> </a:t>
            </a:r>
            <a:r>
              <a:rPr lang="en-US" sz="1800" dirty="0">
                <a:effectLst/>
                <a:latin typeface="Calibri" panose="020F0502020204030204" pitchFamily="34" charset="0"/>
                <a:ea typeface="Courier New" panose="02070309020205020404" pitchFamily="49" charset="0"/>
              </a:rPr>
              <a:t>both</a:t>
            </a:r>
            <a:r>
              <a:rPr lang="en-US" sz="1800" spc="-10" dirty="0">
                <a:effectLst/>
                <a:latin typeface="Calibri" panose="020F0502020204030204" pitchFamily="34" charset="0"/>
                <a:ea typeface="Courier New" panose="02070309020205020404" pitchFamily="49" charset="0"/>
              </a:rPr>
              <a:t> </a:t>
            </a:r>
            <a:r>
              <a:rPr lang="en-US" sz="1800" dirty="0">
                <a:effectLst/>
                <a:latin typeface="Calibri" panose="020F0502020204030204" pitchFamily="34" charset="0"/>
                <a:ea typeface="Courier New" panose="02070309020205020404" pitchFamily="49" charset="0"/>
              </a:rPr>
              <a:t>schools</a:t>
            </a:r>
            <a:r>
              <a:rPr lang="en-US" sz="1800" spc="-30" dirty="0">
                <a:effectLst/>
                <a:latin typeface="Calibri" panose="020F0502020204030204" pitchFamily="34" charset="0"/>
                <a:ea typeface="Courier New" panose="02070309020205020404" pitchFamily="49" charset="0"/>
              </a:rPr>
              <a:t> </a:t>
            </a:r>
            <a:r>
              <a:rPr lang="en-US" sz="1800" dirty="0">
                <a:effectLst/>
                <a:latin typeface="Calibri" panose="020F0502020204030204" pitchFamily="34" charset="0"/>
                <a:ea typeface="Courier New" panose="02070309020205020404" pitchFamily="49" charset="0"/>
              </a:rPr>
              <a:t>as</a:t>
            </a:r>
            <a:r>
              <a:rPr lang="en-US" sz="1800" spc="-30" dirty="0">
                <a:effectLst/>
                <a:latin typeface="Calibri" panose="020F0502020204030204" pitchFamily="34" charset="0"/>
                <a:ea typeface="Courier New" panose="02070309020205020404" pitchFamily="49" charset="0"/>
              </a:rPr>
              <a:t> </a:t>
            </a:r>
            <a:r>
              <a:rPr lang="en-US" sz="1800" dirty="0">
                <a:effectLst/>
                <a:latin typeface="Calibri" panose="020F0502020204030204" pitchFamily="34" charset="0"/>
                <a:ea typeface="Courier New" panose="02070309020205020404" pitchFamily="49" charset="0"/>
              </a:rPr>
              <a:t>needed</a:t>
            </a:r>
            <a:r>
              <a:rPr lang="en-US" sz="1800" spc="-20" dirty="0">
                <a:effectLst/>
                <a:latin typeface="Calibri" panose="020F0502020204030204" pitchFamily="34" charset="0"/>
                <a:ea typeface="Courier New" panose="02070309020205020404" pitchFamily="49" charset="0"/>
              </a:rPr>
              <a:t> </a:t>
            </a:r>
            <a:r>
              <a:rPr lang="en-US" sz="1800" dirty="0">
                <a:effectLst/>
                <a:latin typeface="Calibri" panose="020F0502020204030204" pitchFamily="34" charset="0"/>
                <a:ea typeface="Courier New" panose="02070309020205020404" pitchFamily="49" charset="0"/>
              </a:rPr>
              <a:t>to</a:t>
            </a:r>
            <a:r>
              <a:rPr lang="en-US" sz="1800" spc="-20" dirty="0">
                <a:effectLst/>
                <a:latin typeface="Calibri" panose="020F0502020204030204" pitchFamily="34" charset="0"/>
                <a:ea typeface="Courier New" panose="02070309020205020404" pitchFamily="49" charset="0"/>
              </a:rPr>
              <a:t> </a:t>
            </a:r>
            <a:r>
              <a:rPr lang="en-US" sz="1800" dirty="0">
                <a:effectLst/>
                <a:latin typeface="Calibri" panose="020F0502020204030204" pitchFamily="34" charset="0"/>
                <a:ea typeface="Courier New" panose="02070309020205020404" pitchFamily="49" charset="0"/>
              </a:rPr>
              <a:t>finalize</a:t>
            </a:r>
            <a:r>
              <a:rPr lang="en-US" sz="1800" spc="-35" dirty="0">
                <a:effectLst/>
                <a:latin typeface="Calibri" panose="020F0502020204030204" pitchFamily="34" charset="0"/>
                <a:ea typeface="Courier New" panose="02070309020205020404" pitchFamily="49" charset="0"/>
              </a:rPr>
              <a:t> </a:t>
            </a:r>
            <a:r>
              <a:rPr lang="en-US" sz="1800" dirty="0">
                <a:effectLst/>
                <a:latin typeface="Calibri" panose="020F0502020204030204" pitchFamily="34" charset="0"/>
                <a:ea typeface="Courier New" panose="02070309020205020404" pitchFamily="49" charset="0"/>
              </a:rPr>
              <a:t>current</a:t>
            </a:r>
            <a:r>
              <a:rPr lang="en-US" sz="1800" spc="-35" dirty="0">
                <a:effectLst/>
                <a:latin typeface="Calibri" panose="020F0502020204030204" pitchFamily="34" charset="0"/>
                <a:ea typeface="Courier New" panose="02070309020205020404" pitchFamily="49" charset="0"/>
              </a:rPr>
              <a:t> </a:t>
            </a:r>
            <a:r>
              <a:rPr lang="en-US" sz="1800" dirty="0">
                <a:effectLst/>
                <a:latin typeface="Calibri" panose="020F0502020204030204" pitchFamily="34" charset="0"/>
                <a:ea typeface="Courier New" panose="02070309020205020404" pitchFamily="49" charset="0"/>
              </a:rPr>
              <a:t>and</a:t>
            </a:r>
            <a:r>
              <a:rPr lang="en-US" sz="1800" spc="-20" dirty="0">
                <a:effectLst/>
                <a:latin typeface="Calibri" panose="020F0502020204030204" pitchFamily="34" charset="0"/>
                <a:ea typeface="Courier New" panose="02070309020205020404" pitchFamily="49" charset="0"/>
              </a:rPr>
              <a:t> </a:t>
            </a:r>
            <a:r>
              <a:rPr lang="en-US" sz="1800" dirty="0">
                <a:effectLst/>
                <a:latin typeface="Calibri" panose="020F0502020204030204" pitchFamily="34" charset="0"/>
                <a:ea typeface="Courier New" panose="02070309020205020404" pitchFamily="49" charset="0"/>
              </a:rPr>
              <a:t>future</a:t>
            </a:r>
            <a:r>
              <a:rPr lang="en-US" sz="1800" spc="-30" dirty="0">
                <a:effectLst/>
                <a:latin typeface="Calibri" panose="020F0502020204030204" pitchFamily="34" charset="0"/>
                <a:ea typeface="Courier New" panose="02070309020205020404" pitchFamily="49" charset="0"/>
              </a:rPr>
              <a:t> </a:t>
            </a:r>
            <a:r>
              <a:rPr lang="en-US" sz="1800" spc="-10" dirty="0">
                <a:effectLst/>
                <a:latin typeface="Calibri" panose="020F0502020204030204" pitchFamily="34" charset="0"/>
                <a:ea typeface="Courier New" panose="02070309020205020404" pitchFamily="49" charset="0"/>
              </a:rPr>
              <a:t>steps. OSAA also communicates with complainant about the final follow through of the schools and/or OSAA. </a:t>
            </a:r>
          </a:p>
          <a:p>
            <a:pPr marL="457200" marR="477520" indent="-457200">
              <a:spcBef>
                <a:spcPts val="45"/>
              </a:spcBef>
              <a:buSzPts val="1200"/>
              <a:buFont typeface="Arial" panose="020B0604020202020204" pitchFamily="34" charset="0"/>
              <a:buChar char="•"/>
              <a:tabLst>
                <a:tab pos="596900" algn="l"/>
                <a:tab pos="597535" algn="l"/>
              </a:tabLs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457200" marR="477520" indent="-457200">
              <a:spcBef>
                <a:spcPts val="45"/>
              </a:spcBef>
              <a:buSzPts val="1200"/>
              <a:buFont typeface="Arial" panose="020B0604020202020204" pitchFamily="34" charset="0"/>
              <a:buChar char="•"/>
              <a:tabLst>
                <a:tab pos="596900" algn="l"/>
                <a:tab pos="597535" algn="l"/>
              </a:tabLs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457200" marR="477520" lvl="0" indent="-457200">
              <a:spcBef>
                <a:spcPts val="45"/>
              </a:spcBef>
              <a:spcAft>
                <a:spcPts val="0"/>
              </a:spcAft>
              <a:buSzPts val="1200"/>
              <a:buFont typeface="Arial" panose="020B0604020202020204" pitchFamily="34" charset="0"/>
              <a:buChar char="•"/>
              <a:tabLst>
                <a:tab pos="596900" algn="l"/>
                <a:tab pos="597535" algn="l"/>
              </a:tabLs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571500" indent="-571500">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9469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0489" rIns="0" bIns="0" rtlCol="0">
            <a:spAutoFit/>
          </a:bodyPr>
          <a:lstStyle/>
          <a:p>
            <a:pPr marL="12700" marR="5080">
              <a:lnSpc>
                <a:spcPts val="3790"/>
              </a:lnSpc>
              <a:spcBef>
                <a:spcPts val="869"/>
              </a:spcBef>
            </a:pPr>
            <a:r>
              <a:rPr dirty="0"/>
              <a:t>OSAA</a:t>
            </a:r>
            <a:r>
              <a:rPr spc="-30" dirty="0"/>
              <a:t> </a:t>
            </a:r>
            <a:r>
              <a:rPr dirty="0"/>
              <a:t>INTERRUPTING</a:t>
            </a:r>
            <a:r>
              <a:rPr spc="-65" dirty="0"/>
              <a:t> </a:t>
            </a:r>
            <a:r>
              <a:rPr dirty="0"/>
              <a:t>AND</a:t>
            </a:r>
            <a:r>
              <a:rPr spc="-30" dirty="0"/>
              <a:t> </a:t>
            </a:r>
            <a:r>
              <a:rPr spc="-10" dirty="0"/>
              <a:t>PREVENTING </a:t>
            </a:r>
            <a:r>
              <a:rPr spc="-30" dirty="0"/>
              <a:t>DISCRIMINATORY</a:t>
            </a:r>
            <a:r>
              <a:rPr spc="-100" dirty="0"/>
              <a:t> </a:t>
            </a:r>
            <a:r>
              <a:rPr dirty="0"/>
              <a:t>ACTS</a:t>
            </a:r>
            <a:r>
              <a:rPr spc="-70" dirty="0"/>
              <a:t> </a:t>
            </a:r>
            <a:r>
              <a:rPr spc="-10" dirty="0"/>
              <a:t>TRAINING</a:t>
            </a:r>
          </a:p>
        </p:txBody>
      </p:sp>
      <p:sp>
        <p:nvSpPr>
          <p:cNvPr id="4" name="object 4"/>
          <p:cNvSpPr txBox="1"/>
          <p:nvPr/>
        </p:nvSpPr>
        <p:spPr>
          <a:xfrm>
            <a:off x="10848213" y="6586905"/>
            <a:ext cx="1061085" cy="203835"/>
          </a:xfrm>
          <a:prstGeom prst="rect">
            <a:avLst/>
          </a:prstGeom>
        </p:spPr>
        <p:txBody>
          <a:bodyPr vert="horz" wrap="square" lIns="0" tIns="0" rIns="0" bIns="0" rtlCol="0">
            <a:spAutoFit/>
          </a:bodyPr>
          <a:lstStyle/>
          <a:p>
            <a:pPr marL="12700">
              <a:lnSpc>
                <a:spcPts val="1435"/>
              </a:lnSpc>
            </a:pPr>
            <a:r>
              <a:rPr sz="1400" spc="-10" dirty="0">
                <a:solidFill>
                  <a:srgbClr val="414A55"/>
                </a:solidFill>
                <a:latin typeface="Calibri"/>
                <a:cs typeface="Calibri"/>
                <a:hlinkClick r:id="rId3"/>
              </a:rPr>
              <a:t>www.osaa.org</a:t>
            </a:r>
            <a:endParaRPr sz="1400">
              <a:latin typeface="Calibri"/>
              <a:cs typeface="Calibri"/>
            </a:endParaRPr>
          </a:p>
        </p:txBody>
      </p:sp>
      <p:sp>
        <p:nvSpPr>
          <p:cNvPr id="3" name="object 3"/>
          <p:cNvSpPr txBox="1"/>
          <p:nvPr/>
        </p:nvSpPr>
        <p:spPr>
          <a:xfrm>
            <a:off x="2020061" y="1996820"/>
            <a:ext cx="9646285" cy="4971233"/>
          </a:xfrm>
          <a:prstGeom prst="rect">
            <a:avLst/>
          </a:prstGeom>
        </p:spPr>
        <p:txBody>
          <a:bodyPr vert="horz" wrap="square" lIns="0" tIns="13335" rIns="0" bIns="0" rtlCol="0">
            <a:spAutoFit/>
          </a:bodyPr>
          <a:lstStyle/>
          <a:p>
            <a:pPr marL="354965" indent="-342265">
              <a:lnSpc>
                <a:spcPct val="100000"/>
              </a:lnSpc>
              <a:spcBef>
                <a:spcPts val="105"/>
              </a:spcBef>
              <a:buFont typeface="Wingdings"/>
              <a:buChar char=""/>
              <a:tabLst>
                <a:tab pos="354965" algn="l"/>
                <a:tab pos="355600" algn="l"/>
              </a:tabLst>
            </a:pPr>
            <a:r>
              <a:rPr lang="en-US" sz="3200" dirty="0">
                <a:solidFill>
                  <a:srgbClr val="414A55"/>
                </a:solidFill>
                <a:latin typeface="Calibri"/>
                <a:cs typeface="Calibri"/>
              </a:rPr>
              <a:t>Prevention Strategies:</a:t>
            </a:r>
          </a:p>
          <a:p>
            <a:pPr marL="354965" lvl="8" indent="-342265">
              <a:spcBef>
                <a:spcPts val="105"/>
              </a:spcBef>
              <a:buFont typeface="Wingdings"/>
              <a:buChar char=""/>
              <a:tabLst>
                <a:tab pos="354965" algn="l"/>
                <a:tab pos="355600" algn="l"/>
              </a:tabLst>
            </a:pPr>
            <a:r>
              <a:rPr lang="en-US" sz="3200" dirty="0">
                <a:solidFill>
                  <a:srgbClr val="414A55"/>
                </a:solidFill>
                <a:latin typeface="Calibri"/>
                <a:cs typeface="Calibri"/>
              </a:rPr>
              <a:t>OSAA</a:t>
            </a:r>
            <a:r>
              <a:rPr lang="en-US" sz="3200" spc="-50" dirty="0">
                <a:solidFill>
                  <a:srgbClr val="414A55"/>
                </a:solidFill>
                <a:latin typeface="Calibri"/>
                <a:cs typeface="Calibri"/>
              </a:rPr>
              <a:t> </a:t>
            </a:r>
            <a:r>
              <a:rPr lang="en-US" sz="3200" dirty="0">
                <a:solidFill>
                  <a:srgbClr val="414A55"/>
                </a:solidFill>
                <a:latin typeface="Calibri"/>
                <a:cs typeface="Calibri"/>
              </a:rPr>
              <a:t>Rule</a:t>
            </a:r>
            <a:r>
              <a:rPr lang="en-US" sz="3200" spc="-20" dirty="0">
                <a:solidFill>
                  <a:srgbClr val="414A55"/>
                </a:solidFill>
                <a:latin typeface="Calibri"/>
                <a:cs typeface="Calibri"/>
              </a:rPr>
              <a:t> </a:t>
            </a:r>
            <a:r>
              <a:rPr lang="en-US" sz="3200" dirty="0">
                <a:solidFill>
                  <a:srgbClr val="414A55"/>
                </a:solidFill>
                <a:latin typeface="Calibri"/>
                <a:cs typeface="Calibri"/>
              </a:rPr>
              <a:t>3</a:t>
            </a:r>
            <a:r>
              <a:rPr lang="en-US" sz="3200" spc="-25" dirty="0">
                <a:solidFill>
                  <a:srgbClr val="414A55"/>
                </a:solidFill>
                <a:latin typeface="Calibri"/>
                <a:cs typeface="Calibri"/>
              </a:rPr>
              <a:t> </a:t>
            </a:r>
            <a:r>
              <a:rPr lang="en-US" sz="3200" dirty="0">
                <a:solidFill>
                  <a:srgbClr val="414A55"/>
                </a:solidFill>
                <a:latin typeface="Calibri"/>
                <a:cs typeface="Calibri"/>
              </a:rPr>
              <a:t>and</a:t>
            </a:r>
            <a:r>
              <a:rPr lang="en-US" sz="3200" spc="-5" dirty="0">
                <a:solidFill>
                  <a:srgbClr val="414A55"/>
                </a:solidFill>
                <a:latin typeface="Calibri"/>
                <a:cs typeface="Calibri"/>
              </a:rPr>
              <a:t> </a:t>
            </a:r>
            <a:r>
              <a:rPr lang="en-US" sz="3200" spc="-10" dirty="0">
                <a:solidFill>
                  <a:srgbClr val="414A55"/>
                </a:solidFill>
                <a:latin typeface="Calibri"/>
                <a:cs typeface="Calibri"/>
              </a:rPr>
              <a:t>Non-</a:t>
            </a:r>
            <a:r>
              <a:rPr lang="en-US" sz="3200" dirty="0">
                <a:solidFill>
                  <a:srgbClr val="414A55"/>
                </a:solidFill>
                <a:latin typeface="Calibri"/>
                <a:cs typeface="Calibri"/>
              </a:rPr>
              <a:t>Discrimination</a:t>
            </a:r>
            <a:r>
              <a:rPr lang="en-US" sz="3200" spc="5" dirty="0">
                <a:solidFill>
                  <a:srgbClr val="414A55"/>
                </a:solidFill>
                <a:latin typeface="Calibri"/>
                <a:cs typeface="Calibri"/>
              </a:rPr>
              <a:t> </a:t>
            </a:r>
            <a:r>
              <a:rPr lang="en-US" sz="3200" dirty="0">
                <a:solidFill>
                  <a:srgbClr val="414A55"/>
                </a:solidFill>
                <a:latin typeface="Calibri"/>
                <a:cs typeface="Calibri"/>
              </a:rPr>
              <a:t>Policy</a:t>
            </a:r>
            <a:r>
              <a:rPr lang="en-US" sz="3200" spc="-20" dirty="0">
                <a:solidFill>
                  <a:srgbClr val="414A55"/>
                </a:solidFill>
                <a:latin typeface="Calibri"/>
                <a:cs typeface="Calibri"/>
              </a:rPr>
              <a:t> </a:t>
            </a:r>
            <a:r>
              <a:rPr lang="en-US" sz="3200" spc="-10" dirty="0">
                <a:solidFill>
                  <a:srgbClr val="414A55"/>
                </a:solidFill>
                <a:latin typeface="Calibri"/>
                <a:cs typeface="Calibri"/>
              </a:rPr>
              <a:t>Overview</a:t>
            </a:r>
          </a:p>
          <a:p>
            <a:pPr marL="354965" lvl="5" indent="-342265">
              <a:spcBef>
                <a:spcPts val="105"/>
              </a:spcBef>
              <a:buFont typeface="Wingdings"/>
              <a:buChar char=""/>
              <a:tabLst>
                <a:tab pos="354965" algn="l"/>
                <a:tab pos="355600" algn="l"/>
              </a:tabLst>
            </a:pPr>
            <a:r>
              <a:rPr lang="en-US" sz="3200" spc="-50" dirty="0">
                <a:solidFill>
                  <a:srgbClr val="414A55"/>
                </a:solidFill>
                <a:latin typeface="Calibri"/>
                <a:cs typeface="Calibri"/>
              </a:rPr>
              <a:t>S.T.A.R.</a:t>
            </a:r>
            <a:r>
              <a:rPr lang="en-US" sz="3200" spc="-80" dirty="0">
                <a:solidFill>
                  <a:srgbClr val="414A55"/>
                </a:solidFill>
                <a:latin typeface="Calibri"/>
                <a:cs typeface="Calibri"/>
              </a:rPr>
              <a:t> </a:t>
            </a:r>
            <a:r>
              <a:rPr lang="en-US" sz="3200" dirty="0">
                <a:solidFill>
                  <a:srgbClr val="414A55"/>
                </a:solidFill>
                <a:latin typeface="Calibri"/>
                <a:cs typeface="Calibri"/>
              </a:rPr>
              <a:t>Initiative</a:t>
            </a:r>
            <a:r>
              <a:rPr lang="en-US" sz="3200" spc="-50" dirty="0">
                <a:solidFill>
                  <a:srgbClr val="414A55"/>
                </a:solidFill>
                <a:latin typeface="Calibri"/>
                <a:cs typeface="Calibri"/>
              </a:rPr>
              <a:t> </a:t>
            </a:r>
            <a:r>
              <a:rPr lang="en-US" sz="3200" dirty="0">
                <a:solidFill>
                  <a:srgbClr val="414A55"/>
                </a:solidFill>
                <a:latin typeface="Calibri"/>
                <a:cs typeface="Calibri"/>
              </a:rPr>
              <a:t>Expectations</a:t>
            </a:r>
            <a:r>
              <a:rPr lang="en-US" sz="3200" spc="-90" dirty="0">
                <a:solidFill>
                  <a:srgbClr val="414A55"/>
                </a:solidFill>
                <a:latin typeface="Calibri"/>
                <a:cs typeface="Calibri"/>
              </a:rPr>
              <a:t> </a:t>
            </a:r>
            <a:r>
              <a:rPr lang="en-US" sz="3200" dirty="0">
                <a:solidFill>
                  <a:srgbClr val="414A55"/>
                </a:solidFill>
                <a:latin typeface="Calibri"/>
                <a:cs typeface="Calibri"/>
              </a:rPr>
              <a:t>and</a:t>
            </a:r>
            <a:r>
              <a:rPr lang="en-US" sz="3200" spc="-70" dirty="0">
                <a:solidFill>
                  <a:srgbClr val="414A55"/>
                </a:solidFill>
                <a:latin typeface="Calibri"/>
                <a:cs typeface="Calibri"/>
              </a:rPr>
              <a:t> </a:t>
            </a:r>
            <a:r>
              <a:rPr lang="en-US" sz="3200" spc="-10" dirty="0">
                <a:solidFill>
                  <a:srgbClr val="414A55"/>
                </a:solidFill>
                <a:latin typeface="Calibri"/>
                <a:cs typeface="Calibri"/>
              </a:rPr>
              <a:t>Strategies</a:t>
            </a:r>
            <a:endParaRPr lang="en-US" sz="3200" dirty="0">
              <a:latin typeface="Calibri"/>
              <a:cs typeface="Calibri"/>
            </a:endParaRPr>
          </a:p>
          <a:p>
            <a:pPr marL="354965" indent="-342265">
              <a:lnSpc>
                <a:spcPct val="100000"/>
              </a:lnSpc>
              <a:spcBef>
                <a:spcPts val="105"/>
              </a:spcBef>
              <a:buFont typeface="Wingdings"/>
              <a:buChar char=""/>
              <a:tabLst>
                <a:tab pos="354965" algn="l"/>
                <a:tab pos="355600" algn="l"/>
              </a:tabLst>
            </a:pPr>
            <a:endParaRPr lang="en-US" sz="3200" dirty="0">
              <a:latin typeface="Calibri"/>
              <a:cs typeface="Calibri"/>
            </a:endParaRPr>
          </a:p>
          <a:p>
            <a:pPr>
              <a:lnSpc>
                <a:spcPct val="100000"/>
              </a:lnSpc>
              <a:spcBef>
                <a:spcPts val="55"/>
              </a:spcBef>
              <a:buClr>
                <a:srgbClr val="414A55"/>
              </a:buClr>
              <a:buFont typeface="Wingdings"/>
              <a:buChar char=""/>
            </a:pPr>
            <a:r>
              <a:rPr lang="en-US" sz="3100" dirty="0">
                <a:latin typeface="Calibri"/>
                <a:cs typeface="Calibri"/>
              </a:rPr>
              <a:t>Response During an Interscholastic Event: </a:t>
            </a:r>
            <a:endParaRPr sz="3100" dirty="0">
              <a:latin typeface="Calibri"/>
              <a:cs typeface="Calibri"/>
            </a:endParaRPr>
          </a:p>
          <a:p>
            <a:pPr marL="354965" indent="-342265">
              <a:lnSpc>
                <a:spcPct val="100000"/>
              </a:lnSpc>
              <a:buFont typeface="Wingdings"/>
              <a:buChar char=""/>
              <a:tabLst>
                <a:tab pos="354965" algn="l"/>
                <a:tab pos="355600" algn="l"/>
              </a:tabLst>
            </a:pPr>
            <a:r>
              <a:rPr sz="3200" dirty="0">
                <a:solidFill>
                  <a:srgbClr val="414A55"/>
                </a:solidFill>
                <a:latin typeface="Calibri"/>
                <a:cs typeface="Calibri"/>
              </a:rPr>
              <a:t>Immediate</a:t>
            </a:r>
            <a:r>
              <a:rPr sz="3200" spc="-95" dirty="0">
                <a:solidFill>
                  <a:srgbClr val="414A55"/>
                </a:solidFill>
                <a:latin typeface="Calibri"/>
                <a:cs typeface="Calibri"/>
              </a:rPr>
              <a:t> </a:t>
            </a:r>
            <a:r>
              <a:rPr sz="3200" dirty="0">
                <a:solidFill>
                  <a:srgbClr val="414A55"/>
                </a:solidFill>
                <a:latin typeface="Calibri"/>
                <a:cs typeface="Calibri"/>
              </a:rPr>
              <a:t>Event</a:t>
            </a:r>
            <a:r>
              <a:rPr sz="3200" spc="-95" dirty="0">
                <a:solidFill>
                  <a:srgbClr val="414A55"/>
                </a:solidFill>
                <a:latin typeface="Calibri"/>
                <a:cs typeface="Calibri"/>
              </a:rPr>
              <a:t> </a:t>
            </a:r>
            <a:r>
              <a:rPr sz="3200" dirty="0">
                <a:solidFill>
                  <a:srgbClr val="414A55"/>
                </a:solidFill>
                <a:latin typeface="Calibri"/>
                <a:cs typeface="Calibri"/>
              </a:rPr>
              <a:t>Incident</a:t>
            </a:r>
            <a:r>
              <a:rPr sz="3200" spc="-85" dirty="0">
                <a:solidFill>
                  <a:srgbClr val="414A55"/>
                </a:solidFill>
                <a:latin typeface="Calibri"/>
                <a:cs typeface="Calibri"/>
              </a:rPr>
              <a:t> </a:t>
            </a:r>
            <a:r>
              <a:rPr sz="3200" spc="-10" dirty="0">
                <a:solidFill>
                  <a:srgbClr val="414A55"/>
                </a:solidFill>
                <a:latin typeface="Calibri"/>
                <a:cs typeface="Calibri"/>
              </a:rPr>
              <a:t>Response</a:t>
            </a:r>
            <a:endParaRPr sz="3200" dirty="0">
              <a:latin typeface="Calibri"/>
              <a:cs typeface="Calibri"/>
            </a:endParaRPr>
          </a:p>
          <a:p>
            <a:pPr marL="756285" lvl="1" indent="-287020">
              <a:lnSpc>
                <a:spcPct val="100000"/>
              </a:lnSpc>
              <a:buFont typeface="Arial"/>
              <a:buChar char="•"/>
              <a:tabLst>
                <a:tab pos="756920" algn="l"/>
              </a:tabLst>
            </a:pPr>
            <a:r>
              <a:rPr sz="3200" dirty="0">
                <a:solidFill>
                  <a:srgbClr val="414A55"/>
                </a:solidFill>
                <a:latin typeface="Calibri"/>
                <a:cs typeface="Calibri"/>
              </a:rPr>
              <a:t>When</a:t>
            </a:r>
            <a:r>
              <a:rPr sz="3200" spc="-65" dirty="0">
                <a:solidFill>
                  <a:srgbClr val="414A55"/>
                </a:solidFill>
                <a:latin typeface="Calibri"/>
                <a:cs typeface="Calibri"/>
              </a:rPr>
              <a:t> </a:t>
            </a:r>
            <a:r>
              <a:rPr sz="3200" dirty="0">
                <a:solidFill>
                  <a:srgbClr val="414A55"/>
                </a:solidFill>
                <a:latin typeface="Calibri"/>
                <a:cs typeface="Calibri"/>
              </a:rPr>
              <a:t>Seen/Heard</a:t>
            </a:r>
            <a:r>
              <a:rPr sz="3200" spc="-40" dirty="0">
                <a:solidFill>
                  <a:srgbClr val="414A55"/>
                </a:solidFill>
                <a:latin typeface="Calibri"/>
                <a:cs typeface="Calibri"/>
              </a:rPr>
              <a:t> </a:t>
            </a:r>
            <a:r>
              <a:rPr sz="3200" dirty="0">
                <a:solidFill>
                  <a:srgbClr val="414A55"/>
                </a:solidFill>
                <a:latin typeface="Calibri"/>
                <a:cs typeface="Calibri"/>
              </a:rPr>
              <a:t>By</a:t>
            </a:r>
            <a:r>
              <a:rPr sz="3200" spc="-40" dirty="0">
                <a:solidFill>
                  <a:srgbClr val="414A55"/>
                </a:solidFill>
                <a:latin typeface="Calibri"/>
                <a:cs typeface="Calibri"/>
              </a:rPr>
              <a:t> </a:t>
            </a:r>
            <a:r>
              <a:rPr sz="3200" spc="-10" dirty="0">
                <a:solidFill>
                  <a:srgbClr val="414A55"/>
                </a:solidFill>
                <a:latin typeface="Calibri"/>
                <a:cs typeface="Calibri"/>
              </a:rPr>
              <a:t>Officials</a:t>
            </a:r>
            <a:endParaRPr sz="3200" dirty="0">
              <a:latin typeface="Calibri"/>
              <a:cs typeface="Calibri"/>
            </a:endParaRPr>
          </a:p>
          <a:p>
            <a:pPr marL="756285" lvl="1" indent="-287020">
              <a:lnSpc>
                <a:spcPct val="100000"/>
              </a:lnSpc>
              <a:spcBef>
                <a:spcPts val="5"/>
              </a:spcBef>
              <a:buFont typeface="Arial"/>
              <a:buChar char="•"/>
              <a:tabLst>
                <a:tab pos="756920" algn="l"/>
              </a:tabLst>
            </a:pPr>
            <a:r>
              <a:rPr sz="3200" dirty="0">
                <a:solidFill>
                  <a:srgbClr val="414A55"/>
                </a:solidFill>
                <a:latin typeface="Calibri"/>
                <a:cs typeface="Calibri"/>
              </a:rPr>
              <a:t>When</a:t>
            </a:r>
            <a:r>
              <a:rPr sz="3200" spc="-80" dirty="0">
                <a:solidFill>
                  <a:srgbClr val="414A55"/>
                </a:solidFill>
                <a:latin typeface="Calibri"/>
                <a:cs typeface="Calibri"/>
              </a:rPr>
              <a:t> </a:t>
            </a:r>
            <a:r>
              <a:rPr sz="3200" dirty="0">
                <a:solidFill>
                  <a:srgbClr val="414A55"/>
                </a:solidFill>
                <a:latin typeface="Calibri"/>
                <a:cs typeface="Calibri"/>
              </a:rPr>
              <a:t>Reported</a:t>
            </a:r>
            <a:r>
              <a:rPr sz="3200" spc="-70" dirty="0">
                <a:solidFill>
                  <a:srgbClr val="414A55"/>
                </a:solidFill>
                <a:latin typeface="Calibri"/>
                <a:cs typeface="Calibri"/>
              </a:rPr>
              <a:t> </a:t>
            </a:r>
            <a:r>
              <a:rPr sz="3200" spc="-110" dirty="0">
                <a:solidFill>
                  <a:srgbClr val="414A55"/>
                </a:solidFill>
                <a:latin typeface="Calibri"/>
                <a:cs typeface="Calibri"/>
              </a:rPr>
              <a:t>To</a:t>
            </a:r>
            <a:r>
              <a:rPr sz="3200" spc="-65" dirty="0">
                <a:solidFill>
                  <a:srgbClr val="414A55"/>
                </a:solidFill>
                <a:latin typeface="Calibri"/>
                <a:cs typeface="Calibri"/>
              </a:rPr>
              <a:t> </a:t>
            </a:r>
            <a:r>
              <a:rPr sz="3200" spc="-10" dirty="0">
                <a:solidFill>
                  <a:srgbClr val="414A55"/>
                </a:solidFill>
                <a:latin typeface="Calibri"/>
                <a:cs typeface="Calibri"/>
              </a:rPr>
              <a:t>Officials</a:t>
            </a:r>
            <a:endParaRPr sz="3200" dirty="0">
              <a:latin typeface="Calibri"/>
              <a:cs typeface="Calibri"/>
            </a:endParaRPr>
          </a:p>
          <a:p>
            <a:pPr marL="756285" lvl="1" indent="-287020">
              <a:lnSpc>
                <a:spcPct val="100000"/>
              </a:lnSpc>
              <a:buFont typeface="Arial"/>
              <a:buChar char="•"/>
              <a:tabLst>
                <a:tab pos="756920" algn="l"/>
              </a:tabLst>
            </a:pPr>
            <a:r>
              <a:rPr sz="3200" dirty="0">
                <a:solidFill>
                  <a:srgbClr val="414A55"/>
                </a:solidFill>
                <a:latin typeface="Calibri"/>
                <a:cs typeface="Calibri"/>
              </a:rPr>
              <a:t>When</a:t>
            </a:r>
            <a:r>
              <a:rPr sz="3200" spc="-85" dirty="0">
                <a:solidFill>
                  <a:srgbClr val="414A55"/>
                </a:solidFill>
                <a:latin typeface="Calibri"/>
                <a:cs typeface="Calibri"/>
              </a:rPr>
              <a:t> </a:t>
            </a:r>
            <a:r>
              <a:rPr sz="3200" dirty="0">
                <a:solidFill>
                  <a:srgbClr val="414A55"/>
                </a:solidFill>
                <a:latin typeface="Calibri"/>
                <a:cs typeface="Calibri"/>
              </a:rPr>
              <a:t>Heard/Seen</a:t>
            </a:r>
            <a:r>
              <a:rPr sz="3200" spc="-70" dirty="0">
                <a:solidFill>
                  <a:srgbClr val="414A55"/>
                </a:solidFill>
                <a:latin typeface="Calibri"/>
                <a:cs typeface="Calibri"/>
              </a:rPr>
              <a:t> </a:t>
            </a:r>
            <a:r>
              <a:rPr sz="3200" dirty="0">
                <a:solidFill>
                  <a:srgbClr val="414A55"/>
                </a:solidFill>
                <a:latin typeface="Calibri"/>
                <a:cs typeface="Calibri"/>
              </a:rPr>
              <a:t>or</a:t>
            </a:r>
            <a:r>
              <a:rPr sz="3200" spc="-65" dirty="0">
                <a:solidFill>
                  <a:srgbClr val="414A55"/>
                </a:solidFill>
                <a:latin typeface="Calibri"/>
                <a:cs typeface="Calibri"/>
              </a:rPr>
              <a:t> </a:t>
            </a:r>
            <a:r>
              <a:rPr sz="3200" dirty="0">
                <a:solidFill>
                  <a:srgbClr val="414A55"/>
                </a:solidFill>
                <a:latin typeface="Calibri"/>
                <a:cs typeface="Calibri"/>
              </a:rPr>
              <a:t>Reported</a:t>
            </a:r>
            <a:r>
              <a:rPr sz="3200" spc="-70" dirty="0">
                <a:solidFill>
                  <a:srgbClr val="414A55"/>
                </a:solidFill>
                <a:latin typeface="Calibri"/>
                <a:cs typeface="Calibri"/>
              </a:rPr>
              <a:t> </a:t>
            </a:r>
            <a:r>
              <a:rPr sz="3200" dirty="0">
                <a:solidFill>
                  <a:srgbClr val="414A55"/>
                </a:solidFill>
                <a:latin typeface="Calibri"/>
                <a:cs typeface="Calibri"/>
              </a:rPr>
              <a:t>to</a:t>
            </a:r>
            <a:r>
              <a:rPr sz="3200" spc="-60" dirty="0">
                <a:solidFill>
                  <a:srgbClr val="414A55"/>
                </a:solidFill>
                <a:latin typeface="Calibri"/>
                <a:cs typeface="Calibri"/>
              </a:rPr>
              <a:t> </a:t>
            </a:r>
            <a:r>
              <a:rPr sz="3200" dirty="0">
                <a:solidFill>
                  <a:srgbClr val="414A55"/>
                </a:solidFill>
                <a:latin typeface="Calibri"/>
                <a:cs typeface="Calibri"/>
              </a:rPr>
              <a:t>Event</a:t>
            </a:r>
            <a:r>
              <a:rPr sz="3200" spc="-65" dirty="0">
                <a:solidFill>
                  <a:srgbClr val="414A55"/>
                </a:solidFill>
                <a:latin typeface="Calibri"/>
                <a:cs typeface="Calibri"/>
              </a:rPr>
              <a:t> </a:t>
            </a:r>
            <a:r>
              <a:rPr sz="3200" spc="-10" dirty="0">
                <a:solidFill>
                  <a:srgbClr val="414A55"/>
                </a:solidFill>
                <a:latin typeface="Calibri"/>
                <a:cs typeface="Calibri"/>
              </a:rPr>
              <a:t>Management</a:t>
            </a:r>
            <a:endParaRPr sz="3200" dirty="0">
              <a:latin typeface="Calibri"/>
              <a:cs typeface="Calibri"/>
            </a:endParaRPr>
          </a:p>
          <a:p>
            <a:pPr lvl="1">
              <a:lnSpc>
                <a:spcPct val="100000"/>
              </a:lnSpc>
              <a:spcBef>
                <a:spcPts val="55"/>
              </a:spcBef>
              <a:buClr>
                <a:srgbClr val="414A55"/>
              </a:buClr>
              <a:buFont typeface="Arial"/>
              <a:buChar char="•"/>
            </a:pPr>
            <a:endParaRPr sz="3100" dirty="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54762" rIns="0" bIns="0" rtlCol="0">
            <a:spAutoFit/>
          </a:bodyPr>
          <a:lstStyle/>
          <a:p>
            <a:pPr marL="12700">
              <a:lnSpc>
                <a:spcPct val="100000"/>
              </a:lnSpc>
              <a:spcBef>
                <a:spcPts val="105"/>
              </a:spcBef>
            </a:pPr>
            <a:r>
              <a:rPr spc="-50" dirty="0"/>
              <a:t>S.T.A.R.</a:t>
            </a:r>
            <a:r>
              <a:rPr spc="-150" dirty="0"/>
              <a:t> </a:t>
            </a:r>
            <a:r>
              <a:rPr spc="-25" dirty="0"/>
              <a:t>INITIATIVE</a:t>
            </a:r>
          </a:p>
        </p:txBody>
      </p:sp>
      <p:pic>
        <p:nvPicPr>
          <p:cNvPr id="3" name="object 3"/>
          <p:cNvPicPr/>
          <p:nvPr/>
        </p:nvPicPr>
        <p:blipFill>
          <a:blip r:embed="rId3" cstate="print"/>
          <a:stretch>
            <a:fillRect/>
          </a:stretch>
        </p:blipFill>
        <p:spPr>
          <a:xfrm>
            <a:off x="2274525" y="2005583"/>
            <a:ext cx="9027458" cy="2292733"/>
          </a:xfrm>
          <a:prstGeom prst="rect">
            <a:avLst/>
          </a:prstGeom>
        </p:spPr>
      </p:pic>
      <p:sp>
        <p:nvSpPr>
          <p:cNvPr id="4" name="object 4"/>
          <p:cNvSpPr txBox="1"/>
          <p:nvPr/>
        </p:nvSpPr>
        <p:spPr>
          <a:xfrm>
            <a:off x="3276091" y="4870196"/>
            <a:ext cx="6328410" cy="1385570"/>
          </a:xfrm>
          <a:prstGeom prst="rect">
            <a:avLst/>
          </a:prstGeom>
        </p:spPr>
        <p:txBody>
          <a:bodyPr vert="horz" wrap="square" lIns="0" tIns="116205" rIns="0" bIns="0" rtlCol="0">
            <a:spAutoFit/>
          </a:bodyPr>
          <a:lstStyle/>
          <a:p>
            <a:pPr marL="1868805">
              <a:lnSpc>
                <a:spcPct val="100000"/>
              </a:lnSpc>
              <a:spcBef>
                <a:spcPts val="915"/>
              </a:spcBef>
            </a:pPr>
            <a:r>
              <a:rPr sz="1800" b="1" u="sng" spc="-30" dirty="0">
                <a:uFill>
                  <a:solidFill>
                    <a:srgbClr val="000000"/>
                  </a:solidFill>
                </a:uFill>
                <a:latin typeface="Calibri"/>
                <a:cs typeface="Calibri"/>
              </a:rPr>
              <a:t>S.T.A.R. </a:t>
            </a:r>
            <a:r>
              <a:rPr sz="1800" b="1" u="sng" dirty="0">
                <a:uFill>
                  <a:solidFill>
                    <a:srgbClr val="000000"/>
                  </a:solidFill>
                </a:uFill>
                <a:latin typeface="Calibri"/>
                <a:cs typeface="Calibri"/>
              </a:rPr>
              <a:t>Mission</a:t>
            </a:r>
            <a:r>
              <a:rPr sz="1800" b="1" u="sng" spc="-55" dirty="0">
                <a:uFill>
                  <a:solidFill>
                    <a:srgbClr val="000000"/>
                  </a:solidFill>
                </a:uFill>
                <a:latin typeface="Calibri"/>
                <a:cs typeface="Calibri"/>
              </a:rPr>
              <a:t> </a:t>
            </a:r>
            <a:r>
              <a:rPr sz="1800" b="1" u="sng" spc="-10" dirty="0">
                <a:uFill>
                  <a:solidFill>
                    <a:srgbClr val="000000"/>
                  </a:solidFill>
                </a:uFill>
                <a:latin typeface="Calibri"/>
                <a:cs typeface="Calibri"/>
              </a:rPr>
              <a:t>Statement:</a:t>
            </a:r>
            <a:endParaRPr sz="1800">
              <a:latin typeface="Calibri"/>
              <a:cs typeface="Calibri"/>
            </a:endParaRPr>
          </a:p>
          <a:p>
            <a:pPr marL="535305" marR="5080" indent="-523240">
              <a:lnSpc>
                <a:spcPct val="110100"/>
              </a:lnSpc>
              <a:spcBef>
                <a:spcPts val="595"/>
              </a:spcBef>
            </a:pPr>
            <a:r>
              <a:rPr sz="1800" b="1" i="1" spc="-50" dirty="0">
                <a:latin typeface="Calibri"/>
                <a:cs typeface="Calibri"/>
              </a:rPr>
              <a:t>To</a:t>
            </a:r>
            <a:r>
              <a:rPr sz="1800" b="1" i="1" spc="-35" dirty="0">
                <a:latin typeface="Calibri"/>
                <a:cs typeface="Calibri"/>
              </a:rPr>
              <a:t> </a:t>
            </a:r>
            <a:r>
              <a:rPr sz="1800" b="1" i="1" dirty="0">
                <a:latin typeface="Calibri"/>
                <a:cs typeface="Calibri"/>
              </a:rPr>
              <a:t>create</a:t>
            </a:r>
            <a:r>
              <a:rPr sz="1800" b="1" i="1" spc="-25" dirty="0">
                <a:latin typeface="Calibri"/>
                <a:cs typeface="Calibri"/>
              </a:rPr>
              <a:t> </a:t>
            </a:r>
            <a:r>
              <a:rPr sz="1800" b="1" i="1" dirty="0">
                <a:latin typeface="Calibri"/>
                <a:cs typeface="Calibri"/>
              </a:rPr>
              <a:t>a</a:t>
            </a:r>
            <a:r>
              <a:rPr sz="1800" b="1" i="1" spc="-20" dirty="0">
                <a:latin typeface="Calibri"/>
                <a:cs typeface="Calibri"/>
              </a:rPr>
              <a:t> </a:t>
            </a:r>
            <a:r>
              <a:rPr sz="1800" b="1" i="1" dirty="0">
                <a:latin typeface="Calibri"/>
                <a:cs typeface="Calibri"/>
              </a:rPr>
              <a:t>safe,</a:t>
            </a:r>
            <a:r>
              <a:rPr sz="1800" b="1" i="1" spc="-10" dirty="0">
                <a:latin typeface="Calibri"/>
                <a:cs typeface="Calibri"/>
              </a:rPr>
              <a:t> </a:t>
            </a:r>
            <a:r>
              <a:rPr sz="1800" b="1" i="1" dirty="0">
                <a:latin typeface="Calibri"/>
                <a:cs typeface="Calibri"/>
              </a:rPr>
              <a:t>welcoming</a:t>
            </a:r>
            <a:r>
              <a:rPr sz="1800" b="1" i="1" spc="-50" dirty="0">
                <a:latin typeface="Calibri"/>
                <a:cs typeface="Calibri"/>
              </a:rPr>
              <a:t> </a:t>
            </a:r>
            <a:r>
              <a:rPr sz="1800" b="1" i="1" dirty="0">
                <a:latin typeface="Calibri"/>
                <a:cs typeface="Calibri"/>
              </a:rPr>
              <a:t>and</a:t>
            </a:r>
            <a:r>
              <a:rPr sz="1800" b="1" i="1" spc="-20" dirty="0">
                <a:latin typeface="Calibri"/>
                <a:cs typeface="Calibri"/>
              </a:rPr>
              <a:t> </a:t>
            </a:r>
            <a:r>
              <a:rPr sz="1800" b="1" i="1" dirty="0">
                <a:latin typeface="Calibri"/>
                <a:cs typeface="Calibri"/>
              </a:rPr>
              <a:t>validating</a:t>
            </a:r>
            <a:r>
              <a:rPr sz="1800" b="1" i="1" spc="-20" dirty="0">
                <a:latin typeface="Calibri"/>
                <a:cs typeface="Calibri"/>
              </a:rPr>
              <a:t> </a:t>
            </a:r>
            <a:r>
              <a:rPr sz="1800" b="1" i="1" dirty="0">
                <a:latin typeface="Calibri"/>
                <a:cs typeface="Calibri"/>
              </a:rPr>
              <a:t>environment</a:t>
            </a:r>
            <a:r>
              <a:rPr sz="1800" b="1" i="1" spc="-15" dirty="0">
                <a:latin typeface="Calibri"/>
                <a:cs typeface="Calibri"/>
              </a:rPr>
              <a:t> </a:t>
            </a:r>
            <a:r>
              <a:rPr sz="1800" b="1" i="1" dirty="0">
                <a:latin typeface="Calibri"/>
                <a:cs typeface="Calibri"/>
              </a:rPr>
              <a:t>in</a:t>
            </a:r>
            <a:r>
              <a:rPr sz="1800" b="1" i="1" spc="-25" dirty="0">
                <a:latin typeface="Calibri"/>
                <a:cs typeface="Calibri"/>
              </a:rPr>
              <a:t> </a:t>
            </a:r>
            <a:r>
              <a:rPr sz="1800" b="1" i="1" spc="-10" dirty="0">
                <a:latin typeface="Calibri"/>
                <a:cs typeface="Calibri"/>
              </a:rPr>
              <a:t>Oregon </a:t>
            </a:r>
            <a:r>
              <a:rPr sz="1800" b="1" i="1" dirty="0">
                <a:latin typeface="Calibri"/>
                <a:cs typeface="Calibri"/>
              </a:rPr>
              <a:t>schools</a:t>
            </a:r>
            <a:r>
              <a:rPr sz="1800" b="1" i="1" spc="-15" dirty="0">
                <a:latin typeface="Calibri"/>
                <a:cs typeface="Calibri"/>
              </a:rPr>
              <a:t> </a:t>
            </a:r>
            <a:r>
              <a:rPr sz="1800" b="1" i="1" dirty="0">
                <a:latin typeface="Calibri"/>
                <a:cs typeface="Calibri"/>
              </a:rPr>
              <a:t>by</a:t>
            </a:r>
            <a:r>
              <a:rPr sz="1800" b="1" i="1" spc="-20" dirty="0">
                <a:latin typeface="Calibri"/>
                <a:cs typeface="Calibri"/>
              </a:rPr>
              <a:t> </a:t>
            </a:r>
            <a:r>
              <a:rPr sz="1800" b="1" i="1" dirty="0">
                <a:latin typeface="Calibri"/>
                <a:cs typeface="Calibri"/>
              </a:rPr>
              <a:t>specifically</a:t>
            </a:r>
            <a:r>
              <a:rPr sz="1800" b="1" i="1" spc="-30" dirty="0">
                <a:latin typeface="Calibri"/>
                <a:cs typeface="Calibri"/>
              </a:rPr>
              <a:t> </a:t>
            </a:r>
            <a:r>
              <a:rPr sz="1800" b="1" i="1" dirty="0">
                <a:latin typeface="Calibri"/>
                <a:cs typeface="Calibri"/>
              </a:rPr>
              <a:t>disrupting</a:t>
            </a:r>
            <a:r>
              <a:rPr sz="1800" b="1" i="1" spc="-15" dirty="0">
                <a:latin typeface="Calibri"/>
                <a:cs typeface="Calibri"/>
              </a:rPr>
              <a:t> </a:t>
            </a:r>
            <a:r>
              <a:rPr sz="1800" b="1" i="1" dirty="0">
                <a:latin typeface="Calibri"/>
                <a:cs typeface="Calibri"/>
              </a:rPr>
              <a:t>racism</a:t>
            </a:r>
            <a:r>
              <a:rPr sz="1800" b="1" i="1" spc="-30" dirty="0">
                <a:latin typeface="Calibri"/>
                <a:cs typeface="Calibri"/>
              </a:rPr>
              <a:t> </a:t>
            </a:r>
            <a:r>
              <a:rPr sz="1800" b="1" i="1" dirty="0">
                <a:latin typeface="Calibri"/>
                <a:cs typeface="Calibri"/>
              </a:rPr>
              <a:t>and</a:t>
            </a:r>
            <a:r>
              <a:rPr sz="1800" b="1" i="1" spc="-15" dirty="0">
                <a:latin typeface="Calibri"/>
                <a:cs typeface="Calibri"/>
              </a:rPr>
              <a:t> </a:t>
            </a:r>
            <a:r>
              <a:rPr sz="1800" b="1" i="1" spc="-10" dirty="0">
                <a:latin typeface="Calibri"/>
                <a:cs typeface="Calibri"/>
              </a:rPr>
              <a:t>combating </a:t>
            </a:r>
            <a:r>
              <a:rPr sz="1800" b="1" i="1" dirty="0">
                <a:latin typeface="Calibri"/>
                <a:cs typeface="Calibri"/>
              </a:rPr>
              <a:t>discrimination,</a:t>
            </a:r>
            <a:r>
              <a:rPr sz="1800" b="1" i="1" spc="-40" dirty="0">
                <a:latin typeface="Calibri"/>
                <a:cs typeface="Calibri"/>
              </a:rPr>
              <a:t> </a:t>
            </a:r>
            <a:r>
              <a:rPr sz="1800" b="1" i="1" dirty="0">
                <a:latin typeface="Calibri"/>
                <a:cs typeface="Calibri"/>
              </a:rPr>
              <a:t>so</a:t>
            </a:r>
            <a:r>
              <a:rPr sz="1800" b="1" i="1" spc="-10" dirty="0">
                <a:latin typeface="Calibri"/>
                <a:cs typeface="Calibri"/>
              </a:rPr>
              <a:t> </a:t>
            </a:r>
            <a:r>
              <a:rPr sz="1800" b="1" i="1" dirty="0">
                <a:latin typeface="Calibri"/>
                <a:cs typeface="Calibri"/>
              </a:rPr>
              <a:t>EVERY</a:t>
            </a:r>
            <a:r>
              <a:rPr sz="1800" b="1" i="1" spc="-10" dirty="0">
                <a:latin typeface="Calibri"/>
                <a:cs typeface="Calibri"/>
              </a:rPr>
              <a:t> </a:t>
            </a:r>
            <a:r>
              <a:rPr sz="1800" b="1" i="1" dirty="0">
                <a:latin typeface="Calibri"/>
                <a:cs typeface="Calibri"/>
              </a:rPr>
              <a:t>student</a:t>
            </a:r>
            <a:r>
              <a:rPr sz="1800" b="1" i="1" spc="5" dirty="0">
                <a:latin typeface="Calibri"/>
                <a:cs typeface="Calibri"/>
              </a:rPr>
              <a:t> </a:t>
            </a:r>
            <a:r>
              <a:rPr sz="1800" b="1" i="1" dirty="0">
                <a:latin typeface="Calibri"/>
                <a:cs typeface="Calibri"/>
              </a:rPr>
              <a:t>can</a:t>
            </a:r>
            <a:r>
              <a:rPr sz="1800" b="1" i="1" spc="-15" dirty="0">
                <a:latin typeface="Calibri"/>
                <a:cs typeface="Calibri"/>
              </a:rPr>
              <a:t> </a:t>
            </a:r>
            <a:r>
              <a:rPr sz="1800" b="1" i="1" dirty="0">
                <a:latin typeface="Calibri"/>
                <a:cs typeface="Calibri"/>
              </a:rPr>
              <a:t>thrive as</a:t>
            </a:r>
            <a:r>
              <a:rPr sz="1800" b="1" i="1" spc="-10" dirty="0">
                <a:latin typeface="Calibri"/>
                <a:cs typeface="Calibri"/>
              </a:rPr>
              <a:t> </a:t>
            </a:r>
            <a:r>
              <a:rPr sz="1800" b="1" i="1" dirty="0">
                <a:latin typeface="Calibri"/>
                <a:cs typeface="Calibri"/>
              </a:rPr>
              <a:t>they</a:t>
            </a:r>
            <a:r>
              <a:rPr sz="1800" b="1" i="1" spc="-10" dirty="0">
                <a:latin typeface="Calibri"/>
                <a:cs typeface="Calibri"/>
              </a:rPr>
              <a:t> </a:t>
            </a:r>
            <a:r>
              <a:rPr sz="1800" b="1" i="1" spc="-20" dirty="0">
                <a:latin typeface="Calibri"/>
                <a:cs typeface="Calibri"/>
              </a:rPr>
              <a:t>are.</a:t>
            </a:r>
            <a:endParaRPr sz="1800">
              <a:latin typeface="Calibri"/>
              <a:cs typeface="Calibri"/>
            </a:endParaRPr>
          </a:p>
        </p:txBody>
      </p:sp>
      <p:pic>
        <p:nvPicPr>
          <p:cNvPr id="5" name="object 5"/>
          <p:cNvPicPr/>
          <p:nvPr/>
        </p:nvPicPr>
        <p:blipFill>
          <a:blip r:embed="rId4" cstate="print"/>
          <a:stretch>
            <a:fillRect/>
          </a:stretch>
        </p:blipFill>
        <p:spPr>
          <a:xfrm>
            <a:off x="1184147" y="2005583"/>
            <a:ext cx="10512552" cy="2935224"/>
          </a:xfrm>
          <a:prstGeom prst="rect">
            <a:avLst/>
          </a:prstGeom>
        </p:spPr>
      </p:pic>
      <p:sp>
        <p:nvSpPr>
          <p:cNvPr id="6" name="object 6"/>
          <p:cNvSpPr txBox="1"/>
          <p:nvPr/>
        </p:nvSpPr>
        <p:spPr>
          <a:xfrm>
            <a:off x="10848213" y="6586905"/>
            <a:ext cx="1061085" cy="203835"/>
          </a:xfrm>
          <a:prstGeom prst="rect">
            <a:avLst/>
          </a:prstGeom>
        </p:spPr>
        <p:txBody>
          <a:bodyPr vert="horz" wrap="square" lIns="0" tIns="0" rIns="0" bIns="0" rtlCol="0">
            <a:spAutoFit/>
          </a:bodyPr>
          <a:lstStyle/>
          <a:p>
            <a:pPr marL="12700">
              <a:lnSpc>
                <a:spcPts val="1435"/>
              </a:lnSpc>
            </a:pPr>
            <a:r>
              <a:rPr sz="1400" spc="-10" dirty="0">
                <a:solidFill>
                  <a:srgbClr val="414A55"/>
                </a:solidFill>
                <a:latin typeface="Calibri"/>
                <a:cs typeface="Calibri"/>
                <a:hlinkClick r:id="rId5"/>
              </a:rPr>
              <a:t>www.osaa.org</a:t>
            </a:r>
            <a:endParaRPr sz="14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1309</TotalTime>
  <Words>2240</Words>
  <Application>Microsoft Office PowerPoint</Application>
  <PresentationFormat>Widescreen</PresentationFormat>
  <Paragraphs>243</Paragraphs>
  <Slides>18</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Lucida Grande</vt:lpstr>
      <vt:lpstr>Wingdings</vt:lpstr>
      <vt:lpstr>Office Theme</vt:lpstr>
      <vt:lpstr>Interrupting and preventing  Discriminatory ACTS at Interscholastic Events: Follow up &amp; Scenarios</vt:lpstr>
      <vt:lpstr>Complaint Form Data</vt:lpstr>
      <vt:lpstr>Common Reports</vt:lpstr>
      <vt:lpstr>Oregon Incidents</vt:lpstr>
      <vt:lpstr>HB 3409, ANTI-DISCRIMINATION LAWS</vt:lpstr>
      <vt:lpstr>FOCUS OF HOUSE BILL 3409</vt:lpstr>
      <vt:lpstr>Complaint Response Process</vt:lpstr>
      <vt:lpstr>OSAA INTERRUPTING AND PREVENTING DISCRIMINATORY ACTS TRAINING</vt:lpstr>
      <vt:lpstr>S.T.A.R. INITIATIVE</vt:lpstr>
      <vt:lpstr>S.T.A.R. SCHOOL PROGRAM</vt:lpstr>
      <vt:lpstr>Role of the Game Administration/Event Managers</vt:lpstr>
      <vt:lpstr>Role of the Official</vt:lpstr>
      <vt:lpstr>Role of the Official</vt:lpstr>
      <vt:lpstr>Scenario 1</vt:lpstr>
      <vt:lpstr>Scenario 2</vt:lpstr>
      <vt:lpstr>Scenario #3</vt:lpstr>
      <vt:lpstr>Best Practices for Interscholastic Events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COSA Law Conference</dc:title>
  <dc:creator>KT</dc:creator>
  <cp:lastModifiedBy>Kris Welch</cp:lastModifiedBy>
  <cp:revision>34</cp:revision>
  <cp:lastPrinted>2023-04-26T15:51:59Z</cp:lastPrinted>
  <dcterms:created xsi:type="dcterms:W3CDTF">2022-11-16T22:06:18Z</dcterms:created>
  <dcterms:modified xsi:type="dcterms:W3CDTF">2023-09-05T21:17:37Z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2022-09-21T00:00:00Z</vt:filetime>
  </property>
  <property fmtid="{D5CDD505-2E9C-101B-9397-08002B2CF9AE}" pid="3" name="Creator">
    <vt:lpwstr>Microsoft® PowerPoint® for Microsoft 365</vt:lpwstr>
  </property>
  <property fmtid="{D5CDD505-2E9C-101B-9397-08002B2CF9AE}" pid="4" name="LastSaved">
    <vt:filetime>2022-11-16T00:00:00Z</vt:filetime>
  </property>
  <property fmtid="{D5CDD505-2E9C-101B-9397-08002B2CF9AE}" pid="5" name="Producer">
    <vt:lpwstr>Microsoft® PowerPoint® for Microsoft 365</vt:lpwstr>
  </property>
</Properties>
</file>